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8" r:id="rId3"/>
    <p:sldId id="257" r:id="rId4"/>
    <p:sldId id="260" r:id="rId5"/>
    <p:sldId id="259" r:id="rId6"/>
    <p:sldId id="261" r:id="rId7"/>
    <p:sldId id="310" r:id="rId8"/>
    <p:sldId id="262" r:id="rId9"/>
    <p:sldId id="263" r:id="rId10"/>
    <p:sldId id="264" r:id="rId11"/>
    <p:sldId id="267" r:id="rId12"/>
    <p:sldId id="265" r:id="rId13"/>
    <p:sldId id="271" r:id="rId14"/>
    <p:sldId id="270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75" r:id="rId24"/>
    <p:sldId id="281" r:id="rId25"/>
    <p:sldId id="266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8" r:id="rId50"/>
    <p:sldId id="309" r:id="rId51"/>
    <p:sldId id="269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3" r:id="rId64"/>
    <p:sldId id="322" r:id="rId65"/>
    <p:sldId id="324" r:id="rId66"/>
    <p:sldId id="268" r:id="rId67"/>
    <p:sldId id="306" r:id="rId68"/>
    <p:sldId id="30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574"/>
    <a:srgbClr val="00F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9"/>
    <p:restoredTop sz="71088"/>
  </p:normalViewPr>
  <p:slideViewPr>
    <p:cSldViewPr snapToGrid="0" snapToObjects="1">
      <p:cViewPr>
        <p:scale>
          <a:sx n="89" d="100"/>
          <a:sy n="89" d="100"/>
        </p:scale>
        <p:origin x="24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AA915-E1AF-8341-9AA8-D1BC34F3B35C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65C25-340A-4846-9F4B-6723891DA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9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x.wordpress.org/I18n_for_WordPress_Developers#Disambiguation_by_context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for internationalization</a:t>
            </a:r>
          </a:p>
          <a:p>
            <a:r>
              <a:rPr lang="en-US" dirty="0"/>
              <a:t>Folder inside the plugin where the .</a:t>
            </a:r>
            <a:r>
              <a:rPr lang="en-US" dirty="0" err="1"/>
              <a:t>mo</a:t>
            </a:r>
            <a:r>
              <a:rPr lang="en-US" dirty="0"/>
              <a:t> files live.</a:t>
            </a:r>
          </a:p>
          <a:p>
            <a:r>
              <a:rPr lang="en-US" dirty="0"/>
              <a:t>Must start with /</a:t>
            </a:r>
          </a:p>
          <a:p>
            <a:endParaRPr lang="en-US" dirty="0"/>
          </a:p>
          <a:p>
            <a:r>
              <a:rPr lang="en-US" dirty="0"/>
              <a:t>Network can only be set to True.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65C25-340A-4846-9F4B-6723891DA7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65C25-340A-4846-9F4B-6723891DA7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has_action</a:t>
            </a:r>
            <a:r>
              <a:rPr lang="en-US" b="1" dirty="0"/>
              <a:t>: </a:t>
            </a:r>
            <a:r>
              <a:rPr lang="en-US" dirty="0"/>
              <a:t> if given a </a:t>
            </a:r>
            <a:r>
              <a:rPr lang="en-US" dirty="0" err="1"/>
              <a:t>function_to_check</a:t>
            </a:r>
            <a:r>
              <a:rPr lang="en-US" dirty="0"/>
              <a:t> returns the priority of it.</a:t>
            </a:r>
          </a:p>
          <a:p>
            <a:r>
              <a:rPr lang="en-US" b="1" dirty="0"/>
              <a:t>Priority: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Lower numbers correspond with earlier execution, and functions with the same priority are executed in the order in which they were added to the 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Did_action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Number of times action has been fired.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remove_action</a:t>
            </a:r>
            <a:r>
              <a:rPr lang="en-US" b="1" dirty="0"/>
              <a:t>:</a:t>
            </a:r>
            <a:r>
              <a:rPr lang="en-US" dirty="0"/>
              <a:t> Function Name and priority must Match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Remove_action</a:t>
            </a:r>
            <a:r>
              <a:rPr lang="en-US" dirty="0"/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be called inside a function and cannot be called directly in your plugin or theme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Doing_action</a:t>
            </a:r>
            <a:r>
              <a:rPr lang="en-US" b="1" dirty="0"/>
              <a:t>: </a:t>
            </a:r>
            <a:r>
              <a:rPr lang="en-US" dirty="0"/>
              <a:t>Checks if the action is currently running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65C25-340A-4846-9F4B-6723891DA7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0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do_action</a:t>
            </a:r>
            <a:r>
              <a:rPr lang="en-US" b="1" dirty="0"/>
              <a:t>: </a:t>
            </a:r>
            <a:r>
              <a:rPr lang="en-US" b="0" dirty="0"/>
              <a:t>Used to call an action with </a:t>
            </a:r>
            <a:r>
              <a:rPr lang="en-US" b="0" dirty="0" err="1"/>
              <a:t>args</a:t>
            </a:r>
            <a:r>
              <a:rPr lang="en-US" b="0" dirty="0"/>
              <a:t>.  Create your own actions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65C25-340A-4846-9F4B-6723891DA7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9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$</a:t>
            </a:r>
            <a:r>
              <a:rPr lang="en-US" b="1" dirty="0" err="1"/>
              <a:t>CallBack</a:t>
            </a:r>
            <a:r>
              <a:rPr lang="en-US" b="1" dirty="0"/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 a single argument, the </a:t>
            </a:r>
            <a:r>
              <a:rPr lang="en-US" dirty="0"/>
              <a:t>$</a:t>
            </a:r>
            <a:r>
              <a:rPr lang="en-US" dirty="0" err="1"/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array. Name and id of the input should match the $id given to this function. The function should echo its output.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65C25-340A-4846-9F4B-6723891DA7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7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Register a script but not include it. </a:t>
            </a:r>
          </a:p>
          <a:p>
            <a:r>
              <a:rPr lang="en-US" dirty="0"/>
              <a:t>If a registered Script is in the deps Array it will be included.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65C25-340A-4846-9F4B-6723891DA7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name'</a:t>
            </a:r>
            <a:r>
              <a:rPr lang="en-US" dirty="0"/>
              <a:t> - general name for the post type, usually plural. The same and overridden by $</a:t>
            </a:r>
            <a:r>
              <a:rPr lang="en-US" dirty="0" err="1"/>
              <a:t>post_type_object</a:t>
            </a:r>
            <a:r>
              <a:rPr lang="en-US" dirty="0"/>
              <a:t>-&gt;label. Default is Posts/Pages</a:t>
            </a:r>
          </a:p>
          <a:p>
            <a:r>
              <a:rPr lang="en-US" dirty="0"/>
              <a:t>'</a:t>
            </a:r>
            <a:r>
              <a:rPr lang="en-US" b="1" dirty="0" err="1"/>
              <a:t>singular_name</a:t>
            </a:r>
            <a:r>
              <a:rPr lang="en-US" b="1" dirty="0"/>
              <a:t>'</a:t>
            </a:r>
            <a:r>
              <a:rPr lang="en-US" dirty="0"/>
              <a:t> - name for one object of this post type. Default is Post/Page</a:t>
            </a:r>
          </a:p>
          <a:p>
            <a:r>
              <a:rPr lang="en-US" dirty="0"/>
              <a:t>'</a:t>
            </a:r>
            <a:r>
              <a:rPr lang="en-US" b="1" dirty="0" err="1"/>
              <a:t>add_new</a:t>
            </a:r>
            <a:r>
              <a:rPr lang="en-US" b="1" dirty="0"/>
              <a:t>'</a:t>
            </a:r>
            <a:r>
              <a:rPr lang="en-US" dirty="0"/>
              <a:t> - the add new text. The default is "Add New" for both hierarchical and non-hierarchical post types. When internationalizing this string, please use a </a:t>
            </a:r>
            <a:r>
              <a:rPr lang="en-US" dirty="0">
                <a:hlinkClick r:id="rId3" tooltip="I18n for WordPress Developers"/>
              </a:rPr>
              <a:t>gettext context</a:t>
            </a:r>
            <a:r>
              <a:rPr lang="en-US" dirty="0"/>
              <a:t> matching your post type. Example: _x('Add New', 'product');</a:t>
            </a:r>
          </a:p>
          <a:p>
            <a:r>
              <a:rPr lang="en-US" dirty="0"/>
              <a:t>'</a:t>
            </a:r>
            <a:r>
              <a:rPr lang="en-US" b="1" dirty="0" err="1"/>
              <a:t>add_new_item</a:t>
            </a:r>
            <a:r>
              <a:rPr lang="en-US" b="1" dirty="0"/>
              <a:t>'</a:t>
            </a:r>
            <a:r>
              <a:rPr lang="en-US" dirty="0"/>
              <a:t> - Default is Add New Post/Add New Page.</a:t>
            </a:r>
          </a:p>
          <a:p>
            <a:r>
              <a:rPr lang="en-US" dirty="0"/>
              <a:t>'</a:t>
            </a:r>
            <a:r>
              <a:rPr lang="en-US" b="1" dirty="0" err="1"/>
              <a:t>edit_item</a:t>
            </a:r>
            <a:r>
              <a:rPr lang="en-US" b="1" dirty="0"/>
              <a:t>'</a:t>
            </a:r>
            <a:r>
              <a:rPr lang="en-US" dirty="0"/>
              <a:t> - Default is Edit Post/Edit Page.</a:t>
            </a:r>
          </a:p>
          <a:p>
            <a:r>
              <a:rPr lang="en-US" dirty="0"/>
              <a:t>'</a:t>
            </a:r>
            <a:r>
              <a:rPr lang="en-US" b="1" dirty="0" err="1"/>
              <a:t>new_item</a:t>
            </a:r>
            <a:r>
              <a:rPr lang="en-US" b="1" dirty="0"/>
              <a:t>'</a:t>
            </a:r>
            <a:r>
              <a:rPr lang="en-US" dirty="0"/>
              <a:t> - Default is New Post/New Page.</a:t>
            </a:r>
          </a:p>
          <a:p>
            <a:r>
              <a:rPr lang="en-US" dirty="0"/>
              <a:t>'</a:t>
            </a:r>
            <a:r>
              <a:rPr lang="en-US" b="1" dirty="0" err="1"/>
              <a:t>view_item</a:t>
            </a:r>
            <a:r>
              <a:rPr lang="en-US" b="1" dirty="0"/>
              <a:t>'</a:t>
            </a:r>
            <a:r>
              <a:rPr lang="en-US" dirty="0"/>
              <a:t> - Default is View Post/View Page.</a:t>
            </a:r>
          </a:p>
          <a:p>
            <a:r>
              <a:rPr lang="en-US" dirty="0"/>
              <a:t>'</a:t>
            </a:r>
            <a:r>
              <a:rPr lang="en-US" b="1" dirty="0" err="1"/>
              <a:t>view_items</a:t>
            </a:r>
            <a:r>
              <a:rPr lang="en-US" b="1" dirty="0"/>
              <a:t>'</a:t>
            </a:r>
            <a:r>
              <a:rPr lang="en-US" dirty="0"/>
              <a:t> - Label for viewing post type archives. Default is 'View Posts' / 'View Pages'.</a:t>
            </a:r>
          </a:p>
          <a:p>
            <a:r>
              <a:rPr lang="en-US" dirty="0"/>
              <a:t>'</a:t>
            </a:r>
            <a:r>
              <a:rPr lang="en-US" b="1" dirty="0" err="1"/>
              <a:t>search_items</a:t>
            </a:r>
            <a:r>
              <a:rPr lang="en-US" b="1" dirty="0"/>
              <a:t>'</a:t>
            </a:r>
            <a:r>
              <a:rPr lang="en-US" dirty="0"/>
              <a:t> - Default is Search Posts/Search Pages.</a:t>
            </a:r>
          </a:p>
          <a:p>
            <a:r>
              <a:rPr lang="en-US" dirty="0"/>
              <a:t>'</a:t>
            </a:r>
            <a:r>
              <a:rPr lang="en-US" b="1" dirty="0" err="1"/>
              <a:t>not_found</a:t>
            </a:r>
            <a:r>
              <a:rPr lang="en-US" b="1" dirty="0"/>
              <a:t>'</a:t>
            </a:r>
            <a:r>
              <a:rPr lang="en-US" dirty="0"/>
              <a:t> - Default is No posts found/No pages found.</a:t>
            </a:r>
          </a:p>
          <a:p>
            <a:r>
              <a:rPr lang="en-US" dirty="0"/>
              <a:t>'</a:t>
            </a:r>
            <a:r>
              <a:rPr lang="en-US" b="1" dirty="0" err="1"/>
              <a:t>not_found_in_trash</a:t>
            </a:r>
            <a:r>
              <a:rPr lang="en-US" b="1" dirty="0"/>
              <a:t>'</a:t>
            </a:r>
            <a:r>
              <a:rPr lang="en-US" dirty="0"/>
              <a:t> - Default is No posts found in Trash/No pages found in Trash.</a:t>
            </a:r>
          </a:p>
          <a:p>
            <a:r>
              <a:rPr lang="en-US" dirty="0"/>
              <a:t>'</a:t>
            </a:r>
            <a:r>
              <a:rPr lang="en-US" b="1" dirty="0" err="1"/>
              <a:t>parent_item_colon</a:t>
            </a:r>
            <a:r>
              <a:rPr lang="en-US" b="1" dirty="0"/>
              <a:t>'</a:t>
            </a:r>
            <a:r>
              <a:rPr lang="en-US" dirty="0"/>
              <a:t> - This string isn't used on non-hierarchical types. In hierarchical ones the default is 'Parent Page:'.</a:t>
            </a:r>
          </a:p>
          <a:p>
            <a:r>
              <a:rPr lang="en-US" dirty="0"/>
              <a:t>'</a:t>
            </a:r>
            <a:r>
              <a:rPr lang="en-US" b="1" dirty="0" err="1"/>
              <a:t>all_items</a:t>
            </a:r>
            <a:r>
              <a:rPr lang="en-US" b="1" dirty="0"/>
              <a:t>'</a:t>
            </a:r>
            <a:r>
              <a:rPr lang="en-US" dirty="0"/>
              <a:t> - String for the submenu. Default is All Posts/All Pages.</a:t>
            </a:r>
          </a:p>
          <a:p>
            <a:r>
              <a:rPr lang="en-US" dirty="0"/>
              <a:t>'</a:t>
            </a:r>
            <a:r>
              <a:rPr lang="en-US" b="1" dirty="0"/>
              <a:t>archives'</a:t>
            </a:r>
            <a:r>
              <a:rPr lang="en-US" dirty="0"/>
              <a:t> - String for use with archives in </a:t>
            </a:r>
            <a:r>
              <a:rPr lang="en-US" dirty="0" err="1"/>
              <a:t>nav</a:t>
            </a:r>
            <a:r>
              <a:rPr lang="en-US" dirty="0"/>
              <a:t> menus. Default is Post Archives/Page Archives.</a:t>
            </a:r>
          </a:p>
          <a:p>
            <a:r>
              <a:rPr lang="en-US" dirty="0"/>
              <a:t>'</a:t>
            </a:r>
            <a:r>
              <a:rPr lang="en-US" b="1" dirty="0"/>
              <a:t>attributes'</a:t>
            </a:r>
            <a:r>
              <a:rPr lang="en-US" dirty="0"/>
              <a:t> - Label for the attributes meta box. Default is 'Post Attributes' / 'Page Attributes'.</a:t>
            </a:r>
          </a:p>
          <a:p>
            <a:r>
              <a:rPr lang="en-US" dirty="0"/>
              <a:t>'</a:t>
            </a:r>
            <a:r>
              <a:rPr lang="en-US" b="1" dirty="0" err="1"/>
              <a:t>insert_into_item</a:t>
            </a:r>
            <a:r>
              <a:rPr lang="en-US" b="1" dirty="0"/>
              <a:t>'</a:t>
            </a:r>
            <a:r>
              <a:rPr lang="en-US" dirty="0"/>
              <a:t> - String for the media frame button. Default is Insert into post/Insert into page.</a:t>
            </a:r>
          </a:p>
          <a:p>
            <a:r>
              <a:rPr lang="en-US" dirty="0"/>
              <a:t>'</a:t>
            </a:r>
            <a:r>
              <a:rPr lang="en-US" b="1" dirty="0" err="1"/>
              <a:t>uploaded_to_this_item</a:t>
            </a:r>
            <a:r>
              <a:rPr lang="en-US" b="1" dirty="0"/>
              <a:t>'</a:t>
            </a:r>
            <a:r>
              <a:rPr lang="en-US" dirty="0"/>
              <a:t> - String for the media frame filter. Default is Uploaded to this post/Uploaded to this page.</a:t>
            </a:r>
          </a:p>
          <a:p>
            <a:r>
              <a:rPr lang="en-US" dirty="0"/>
              <a:t>'</a:t>
            </a:r>
            <a:r>
              <a:rPr lang="en-US" b="1" dirty="0" err="1"/>
              <a:t>featured_image</a:t>
            </a:r>
            <a:r>
              <a:rPr lang="en-US" b="1" dirty="0"/>
              <a:t>'</a:t>
            </a:r>
            <a:r>
              <a:rPr lang="en-US" dirty="0"/>
              <a:t> - Default is Featured Image.</a:t>
            </a:r>
          </a:p>
          <a:p>
            <a:r>
              <a:rPr lang="en-US" dirty="0"/>
              <a:t>'</a:t>
            </a:r>
            <a:r>
              <a:rPr lang="en-US" b="1" dirty="0" err="1"/>
              <a:t>set_featured_image</a:t>
            </a:r>
            <a:r>
              <a:rPr lang="en-US" b="1" dirty="0"/>
              <a:t>'</a:t>
            </a:r>
            <a:r>
              <a:rPr lang="en-US" dirty="0"/>
              <a:t> - Default is Set featured image.</a:t>
            </a:r>
          </a:p>
          <a:p>
            <a:r>
              <a:rPr lang="en-US" dirty="0"/>
              <a:t>'</a:t>
            </a:r>
            <a:r>
              <a:rPr lang="en-US" b="1" dirty="0" err="1"/>
              <a:t>remove_featured_image</a:t>
            </a:r>
            <a:r>
              <a:rPr lang="en-US" b="1" dirty="0"/>
              <a:t>'</a:t>
            </a:r>
            <a:r>
              <a:rPr lang="en-US" dirty="0"/>
              <a:t> - Default is Remove featured image.</a:t>
            </a:r>
          </a:p>
          <a:p>
            <a:r>
              <a:rPr lang="en-US" dirty="0"/>
              <a:t>'</a:t>
            </a:r>
            <a:r>
              <a:rPr lang="en-US" b="1" dirty="0" err="1"/>
              <a:t>use_featured_image</a:t>
            </a:r>
            <a:r>
              <a:rPr lang="en-US" b="1" dirty="0"/>
              <a:t>'</a:t>
            </a:r>
            <a:r>
              <a:rPr lang="en-US" dirty="0"/>
              <a:t> - Default is Use as featured image.</a:t>
            </a:r>
          </a:p>
          <a:p>
            <a:r>
              <a:rPr lang="en-US" dirty="0"/>
              <a:t>'</a:t>
            </a:r>
            <a:r>
              <a:rPr lang="en-US" b="1" dirty="0" err="1"/>
              <a:t>menu_name</a:t>
            </a:r>
            <a:r>
              <a:rPr lang="en-US" b="1" dirty="0"/>
              <a:t>'</a:t>
            </a:r>
            <a:r>
              <a:rPr lang="en-US" dirty="0"/>
              <a:t> - Default is the same as `name`.</a:t>
            </a:r>
          </a:p>
          <a:p>
            <a:r>
              <a:rPr lang="en-US" dirty="0"/>
              <a:t>'</a:t>
            </a:r>
            <a:r>
              <a:rPr lang="en-US" b="1" dirty="0" err="1"/>
              <a:t>filter_items_list</a:t>
            </a:r>
            <a:r>
              <a:rPr lang="en-US" b="1" dirty="0"/>
              <a:t>'</a:t>
            </a:r>
            <a:r>
              <a:rPr lang="en-US" dirty="0"/>
              <a:t> - String for the table views hidden heading.</a:t>
            </a:r>
          </a:p>
          <a:p>
            <a:r>
              <a:rPr lang="en-US" dirty="0"/>
              <a:t>'</a:t>
            </a:r>
            <a:r>
              <a:rPr lang="en-US" b="1" dirty="0" err="1"/>
              <a:t>items_list_navigation</a:t>
            </a:r>
            <a:r>
              <a:rPr lang="en-US" b="1" dirty="0"/>
              <a:t>'</a:t>
            </a:r>
            <a:r>
              <a:rPr lang="en-US" dirty="0"/>
              <a:t> - String for the table pagination hidden heading.</a:t>
            </a:r>
          </a:p>
          <a:p>
            <a:r>
              <a:rPr lang="en-US" dirty="0"/>
              <a:t>'</a:t>
            </a:r>
            <a:r>
              <a:rPr lang="en-US" b="1" dirty="0" err="1"/>
              <a:t>items_list</a:t>
            </a:r>
            <a:r>
              <a:rPr lang="en-US" b="1" dirty="0"/>
              <a:t>'</a:t>
            </a:r>
            <a:r>
              <a:rPr lang="en-US" dirty="0"/>
              <a:t> - String for the table hidden heading.</a:t>
            </a:r>
          </a:p>
          <a:p>
            <a:r>
              <a:rPr lang="en-US" dirty="0"/>
              <a:t>'</a:t>
            </a:r>
            <a:r>
              <a:rPr lang="en-US" b="1" dirty="0" err="1"/>
              <a:t>name_admin_bar</a:t>
            </a:r>
            <a:r>
              <a:rPr lang="en-US" b="1" dirty="0"/>
              <a:t>’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String for use in New in Admin menu bar. Default is the same as `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singular_name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65C25-340A-4846-9F4B-6723891DA7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1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65C25-340A-4846-9F4B-6723891DA77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9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2524-BF9A-9E43-A4D1-B790F45B9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AEA9B-C7D0-3D47-87A9-A904009AD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4419B-1AB7-AC43-8ED9-39FBB593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5B8EE-05D6-CC44-BA2F-B7777C6A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1E0C2-2A40-6844-8BF3-1C908C63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A0CA-D961-9342-BC7A-64EB2698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302C3-238C-1C44-801D-827F38491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D5C63-A868-6444-9197-1E20AD7C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276B2-A25F-C241-A7F3-50D507F6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6A411-428E-A645-9CE7-889D6F6A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25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2BF54-5CB5-B441-B7FB-DBDB125CA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7B9AD-30D1-A142-8FA4-BD0DC7B78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1020D-E7F4-D242-B539-757250E8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D0B77-D742-1047-A3EC-A10BF6FF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0CA2B-C6DA-AC48-8984-9DB16266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4862-73A2-A64C-93AA-1ACE35E3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38A0-2F01-5148-B2F8-9CD023EC2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8C69B-57B5-6941-822A-63F650A9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A4181-9919-5848-B685-657A71EC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24E2C-C4BC-D343-AB25-62DBA58F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4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4791-C4CB-4142-92A0-AC4C1D05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54F44-8957-6845-86A0-85F7C0FF7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CE343-6039-B647-8568-125BC6B8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D809F-EB12-AF40-B057-31D8AAAB1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40A0C-501C-0943-9F9F-851F66BE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5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B81B-8582-094B-9F4A-6BCCE8CC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6C566-ADDB-E74F-ACB7-857052A14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C1646-3886-2F48-92EB-5C3FFE7CF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468C9-0EE7-0144-A708-DB7165EA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394EF-4AF8-3549-801C-D5D5FA3F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A2A0B-4000-A949-9F10-704A5E69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6112-F562-7E49-80D8-22C2B373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FE074-0ACD-2547-BBE5-95DEBFDF8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CD45C-AC33-AA41-9340-770025341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AA607-502D-6344-827E-1F64EC836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59D0F-6DD4-5046-BA25-E2894EBCA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234E2B-5A1A-814B-B6E0-100B9014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16EAB-9881-F540-9F95-26BE1FF38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CB5BA-6F38-DD4E-A071-2B78604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5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8B34-9905-934A-8F02-A97CAFD1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BA104-0528-2845-B2DB-09992479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F1AE0-9854-8F4F-BA4A-7BD68A55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55D27-CDC8-734C-B26F-4E5970A0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2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8DC21-A7F3-FE47-92B4-C99DA47F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9AC73-4531-7744-9786-4B34ECB1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0EE2E-10E1-284B-812E-8F85DE39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8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E3C0-04E3-BA48-AF12-23D805DB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3D931-64D7-D649-9E6D-530F0B53F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DD893-3E0D-5D4C-AFA8-427673E5A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527C5-590B-6347-B252-DFCC1462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63494-441B-CB41-A53A-86FC69E1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863D3-89FC-AB40-93E7-B4EEA790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1AA8-E19F-9E41-B5DA-0DAFEABD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C60F1-83CB-9D4E-93A8-BB8B3147B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718B4-6C0D-004A-8304-305F345E2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0C86-9C9D-5546-B5B0-573577986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04F33-72D3-3448-8311-2DA513FE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055F7-A905-AB40-9050-6FFEB602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8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574">
            <a:alpha val="3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2BF5E-A1B3-B84B-99E9-8E0412490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732AF-EC7E-2143-9B36-538AC8605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F8BB7-228C-4A44-90D9-98D70975B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0C39C-134C-BD42-B878-075EAAE230A3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3396-7A7B-F047-B41C-157D045F0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7354-DA8C-E24F-B710-126D09814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29958-7153-F344-94A2-D85CA72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1636350/how-to-identify-a-given-string-is-hex-color-format" TargetMode="External"/><Relationship Id="rId3" Type="http://schemas.openxmlformats.org/officeDocument/2006/relationships/hyperlink" Target="https://codex.wordpress.org/Writing_a_Plugin" TargetMode="External"/><Relationship Id="rId7" Type="http://schemas.openxmlformats.org/officeDocument/2006/relationships/hyperlink" Target="https://developer.wordpress.org/plugins/settings/custom-settings-pag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.net/manual/en/function.version-compare.php" TargetMode="External"/><Relationship Id="rId5" Type="http://schemas.openxmlformats.org/officeDocument/2006/relationships/hyperlink" Target="https://adambrown.info/p/wp_hooks/hook" TargetMode="External"/><Relationship Id="rId4" Type="http://schemas.openxmlformats.org/officeDocument/2006/relationships/hyperlink" Target="https://codex.wordpress.org/Plugin_API/Action_Reference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licenses/old-licenses/gpl-2.0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7FC6-DDB2-9347-B84D-542B89995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246" y="162992"/>
            <a:ext cx="7065364" cy="2387600"/>
          </a:xfrm>
          <a:noFill/>
        </p:spPr>
        <p:txBody>
          <a:bodyPr/>
          <a:lstStyle/>
          <a:p>
            <a:r>
              <a:rPr lang="en-US" dirty="0"/>
              <a:t>Plugin’s what are they good for?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4B681-2FB2-2E4E-A67C-B9BDBA196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7928" y="2550592"/>
            <a:ext cx="9144000" cy="1655762"/>
          </a:xfrm>
        </p:spPr>
        <p:txBody>
          <a:bodyPr/>
          <a:lstStyle/>
          <a:p>
            <a:r>
              <a:rPr lang="en-US" dirty="0"/>
              <a:t>By: Daniel Greig</a:t>
            </a:r>
          </a:p>
        </p:txBody>
      </p:sp>
    </p:spTree>
    <p:extLst>
      <p:ext uri="{BB962C8B-B14F-4D97-AF65-F5344CB8AC3E}">
        <p14:creationId xmlns:p14="http://schemas.microsoft.com/office/powerpoint/2010/main" val="279006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FF376C-CA73-F34B-A0F7-C2CFE8AE3971}"/>
              </a:ext>
            </a:extLst>
          </p:cNvPr>
          <p:cNvSpPr/>
          <p:nvPr/>
        </p:nvSpPr>
        <p:spPr>
          <a:xfrm>
            <a:off x="7659974" y="1528997"/>
            <a:ext cx="3972393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F99E6-B32F-AA45-A134-1389A774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50076-9D6F-D949-B137-CF34A1F49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Text Domain: </a:t>
            </a:r>
            <a:r>
              <a:rPr lang="en-US" dirty="0" err="1"/>
              <a:t>madisonphp-gutenberg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Domain Path: /languages</a:t>
            </a:r>
          </a:p>
          <a:p>
            <a:pPr marL="0" indent="0">
              <a:buNone/>
            </a:pPr>
            <a:r>
              <a:rPr lang="en-US" dirty="0"/>
              <a:t>* Network: true</a:t>
            </a:r>
          </a:p>
          <a:p>
            <a:endParaRPr lang="en-US" dirty="0"/>
          </a:p>
          <a:p>
            <a:r>
              <a:rPr lang="en-US" dirty="0"/>
              <a:t>The text domain must match the slug of the plugin.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5EB4F-D0CB-7E44-A050-81E3532D0827}"/>
              </a:ext>
            </a:extLst>
          </p:cNvPr>
          <p:cNvSpPr txBox="1"/>
          <p:nvPr/>
        </p:nvSpPr>
        <p:spPr>
          <a:xfrm>
            <a:off x="838200" y="5098170"/>
            <a:ext cx="965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echo __( Madison PHP is the best!', ' </a:t>
            </a:r>
            <a:r>
              <a:rPr lang="en-US" sz="2400" dirty="0" err="1"/>
              <a:t>madisonphp-gutenberg</a:t>
            </a:r>
            <a:r>
              <a:rPr lang="en-US" sz="2400" dirty="0"/>
              <a:t> ' 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804A9-5145-5047-92AC-BAC39930D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47"/>
          <a:stretch/>
        </p:blipFill>
        <p:spPr>
          <a:xfrm>
            <a:off x="7828509" y="1690688"/>
            <a:ext cx="3670300" cy="10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1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F9EB-D1F4-2042-BB90-9A7AC092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87AB-28BC-0C49-A56C-47D99E74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numbers (uses </a:t>
            </a:r>
            <a:r>
              <a:rPr lang="en-US" dirty="0" err="1"/>
              <a:t>php</a:t>
            </a:r>
            <a:r>
              <a:rPr lang="en-US" dirty="0"/>
              <a:t> version-compare)</a:t>
            </a:r>
          </a:p>
          <a:p>
            <a:pPr lvl="1"/>
            <a:r>
              <a:rPr lang="en-US" dirty="0"/>
              <a:t> For example, 1.02 is actually </a:t>
            </a:r>
            <a:r>
              <a:rPr lang="en-US" i="1" dirty="0"/>
              <a:t>greater than</a:t>
            </a:r>
            <a:r>
              <a:rPr lang="en-US" dirty="0"/>
              <a:t> 1.1.</a:t>
            </a:r>
          </a:p>
          <a:p>
            <a:pPr lvl="1"/>
            <a:r>
              <a:rPr lang="en-US" dirty="0"/>
              <a:t>1 &lt; 1.0 &lt; 1.0.0</a:t>
            </a:r>
          </a:p>
        </p:txBody>
      </p:sp>
    </p:spTree>
    <p:extLst>
      <p:ext uri="{BB962C8B-B14F-4D97-AF65-F5344CB8AC3E}">
        <p14:creationId xmlns:p14="http://schemas.microsoft.com/office/powerpoint/2010/main" val="211006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E544-6D1B-1A4F-8FF7-1879F3CE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Hooking into </a:t>
            </a:r>
            <a:r>
              <a:rPr lang="en-US" dirty="0" err="1"/>
              <a:t>Wordpress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225ED-53F4-8947-B940-AB4B89637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659"/>
            <a:ext cx="10515600" cy="2610216"/>
          </a:xfrm>
        </p:spPr>
        <p:txBody>
          <a:bodyPr/>
          <a:lstStyle/>
          <a:p>
            <a:r>
              <a:rPr lang="en-US" dirty="0"/>
              <a:t>Actions</a:t>
            </a:r>
          </a:p>
          <a:p>
            <a:r>
              <a:rPr lang="en-US" dirty="0"/>
              <a:t>Filters</a:t>
            </a:r>
          </a:p>
          <a:p>
            <a:r>
              <a:rPr lang="en-US" dirty="0"/>
              <a:t>Activate/Deactivate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19847-5331-4446-8339-59B9FCD1544C}"/>
              </a:ext>
            </a:extLst>
          </p:cNvPr>
          <p:cNvSpPr txBox="1"/>
          <p:nvPr/>
        </p:nvSpPr>
        <p:spPr>
          <a:xfrm>
            <a:off x="838200" y="1875160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WordPress hooks are pre-defined points in the WordPress core code where developers can use them to inject an additional code or modify a variable. </a:t>
            </a:r>
          </a:p>
        </p:txBody>
      </p:sp>
    </p:spTree>
    <p:extLst>
      <p:ext uri="{BB962C8B-B14F-4D97-AF65-F5344CB8AC3E}">
        <p14:creationId xmlns:p14="http://schemas.microsoft.com/office/powerpoint/2010/main" val="303994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0F82-3FCD-9247-9FD1-D28AA570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CCB2-BFA9-8646-B464-8DBE2BCB7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50 action handlers (tags) happen on a standard page load</a:t>
            </a:r>
          </a:p>
          <a:p>
            <a:r>
              <a:rPr lang="en-US" dirty="0"/>
              <a:t>~700 are defined in </a:t>
            </a:r>
            <a:r>
              <a:rPr lang="en-US" dirty="0" err="1"/>
              <a:t>wordpress</a:t>
            </a:r>
            <a:r>
              <a:rPr lang="en-US" dirty="0"/>
              <a:t> core</a:t>
            </a:r>
          </a:p>
          <a:p>
            <a:r>
              <a:rPr lang="en-US" dirty="0"/>
              <a:t>Most common to hook into</a:t>
            </a:r>
          </a:p>
          <a:p>
            <a:pPr lvl="1"/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 err="1"/>
              <a:t>save_post</a:t>
            </a:r>
            <a:endParaRPr lang="en-US" dirty="0"/>
          </a:p>
          <a:p>
            <a:pPr lvl="1"/>
            <a:r>
              <a:rPr lang="en-US" dirty="0" err="1"/>
              <a:t>wp_head</a:t>
            </a:r>
            <a:endParaRPr lang="en-US" dirty="0"/>
          </a:p>
          <a:p>
            <a:pPr lvl="1"/>
            <a:r>
              <a:rPr lang="en-US" dirty="0" err="1"/>
              <a:t>wp_footer</a:t>
            </a:r>
            <a:endParaRPr lang="en-US" dirty="0"/>
          </a:p>
          <a:p>
            <a:pPr lvl="1"/>
            <a:r>
              <a:rPr lang="en-US" dirty="0" err="1"/>
              <a:t>delete_post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EB8D0-777E-0742-BE7B-5524D11E8AA9}"/>
              </a:ext>
            </a:extLst>
          </p:cNvPr>
          <p:cNvSpPr txBox="1"/>
          <p:nvPr/>
        </p:nvSpPr>
        <p:spPr>
          <a:xfrm>
            <a:off x="838200" y="1496547"/>
            <a:ext cx="938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Execute specific code at a specific event</a:t>
            </a:r>
          </a:p>
        </p:txBody>
      </p:sp>
    </p:spTree>
    <p:extLst>
      <p:ext uri="{BB962C8B-B14F-4D97-AF65-F5344CB8AC3E}">
        <p14:creationId xmlns:p14="http://schemas.microsoft.com/office/powerpoint/2010/main" val="8083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B656-EA96-F046-A507-30A84E94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56D08-DAC8-5840-9164-FF813B117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has_action</a:t>
            </a:r>
            <a:r>
              <a:rPr lang="en-US" dirty="0"/>
              <a:t>( string $tag,  (optional) callable $</a:t>
            </a:r>
            <a:r>
              <a:rPr lang="en-US" dirty="0" err="1"/>
              <a:t>function_to_check</a:t>
            </a:r>
            <a:r>
              <a:rPr lang="en-US" dirty="0"/>
              <a:t>  )</a:t>
            </a:r>
          </a:p>
          <a:p>
            <a:pPr fontAlgn="base"/>
            <a:r>
              <a:rPr lang="en-US" dirty="0" err="1"/>
              <a:t>add_action</a:t>
            </a:r>
            <a:r>
              <a:rPr lang="en-US" dirty="0"/>
              <a:t>( </a:t>
            </a:r>
            <a:r>
              <a:rPr lang="en-US" i="1" dirty="0"/>
              <a:t>string</a:t>
            </a:r>
            <a:r>
              <a:rPr lang="en-US" dirty="0"/>
              <a:t> $tag, </a:t>
            </a:r>
            <a:r>
              <a:rPr lang="en-US" i="1" dirty="0"/>
              <a:t>callable</a:t>
            </a:r>
            <a:r>
              <a:rPr lang="en-US" dirty="0"/>
              <a:t> $</a:t>
            </a:r>
            <a:r>
              <a:rPr lang="en-US" dirty="0" err="1"/>
              <a:t>function_to_add</a:t>
            </a:r>
            <a:r>
              <a:rPr lang="en-US" dirty="0"/>
              <a:t>, </a:t>
            </a:r>
            <a:r>
              <a:rPr lang="en-US" i="1" dirty="0" err="1"/>
              <a:t>int</a:t>
            </a:r>
            <a:r>
              <a:rPr lang="en-US" dirty="0"/>
              <a:t> $priority = </a:t>
            </a:r>
            <a:r>
              <a:rPr lang="en-US"/>
              <a:t>10, </a:t>
            </a:r>
            <a:r>
              <a:rPr lang="en-US" i="1"/>
              <a:t>int</a:t>
            </a:r>
            <a:r>
              <a:rPr lang="en-US" dirty="0"/>
              <a:t> $</a:t>
            </a:r>
            <a:r>
              <a:rPr lang="en-US" dirty="0" err="1"/>
              <a:t>accepted_args</a:t>
            </a:r>
            <a:r>
              <a:rPr lang="en-US" dirty="0"/>
              <a:t> = 1 )</a:t>
            </a:r>
          </a:p>
          <a:p>
            <a:r>
              <a:rPr lang="en-US" dirty="0" err="1"/>
              <a:t>did_action</a:t>
            </a:r>
            <a:r>
              <a:rPr lang="en-US" dirty="0"/>
              <a:t>( </a:t>
            </a:r>
            <a:r>
              <a:rPr lang="en-US" i="1" dirty="0"/>
              <a:t>string</a:t>
            </a:r>
            <a:r>
              <a:rPr lang="en-US" dirty="0"/>
              <a:t> $tag )</a:t>
            </a:r>
          </a:p>
          <a:p>
            <a:r>
              <a:rPr lang="en-US" dirty="0" err="1"/>
              <a:t>remove_action</a:t>
            </a:r>
            <a:r>
              <a:rPr lang="en-US" dirty="0"/>
              <a:t>( </a:t>
            </a:r>
            <a:r>
              <a:rPr lang="en-US" i="1" dirty="0"/>
              <a:t>string</a:t>
            </a:r>
            <a:r>
              <a:rPr lang="en-US" dirty="0"/>
              <a:t> $tag, </a:t>
            </a:r>
            <a:r>
              <a:rPr lang="en-US" i="1" dirty="0"/>
              <a:t>string</a:t>
            </a:r>
            <a:r>
              <a:rPr lang="en-US" dirty="0"/>
              <a:t> $</a:t>
            </a:r>
            <a:r>
              <a:rPr lang="en-US" dirty="0" err="1"/>
              <a:t>function_to_remove</a:t>
            </a:r>
            <a:r>
              <a:rPr lang="en-US" dirty="0"/>
              <a:t>, </a:t>
            </a:r>
            <a:r>
              <a:rPr lang="en-US" i="1" dirty="0" err="1"/>
              <a:t>int</a:t>
            </a:r>
            <a:r>
              <a:rPr lang="en-US" dirty="0"/>
              <a:t> $priority )</a:t>
            </a:r>
          </a:p>
          <a:p>
            <a:r>
              <a:rPr lang="en-US" dirty="0" err="1"/>
              <a:t>remove_all_actions</a:t>
            </a:r>
            <a:r>
              <a:rPr lang="en-US" dirty="0"/>
              <a:t>( </a:t>
            </a:r>
            <a:r>
              <a:rPr lang="en-US" i="1" dirty="0"/>
              <a:t>string </a:t>
            </a:r>
            <a:r>
              <a:rPr lang="en-US" dirty="0"/>
              <a:t>$tag, </a:t>
            </a:r>
            <a:r>
              <a:rPr lang="en-US" i="1" dirty="0" err="1"/>
              <a:t>int</a:t>
            </a:r>
            <a:r>
              <a:rPr lang="en-US" dirty="0"/>
              <a:t> $priority ) </a:t>
            </a:r>
          </a:p>
          <a:p>
            <a:r>
              <a:rPr lang="en-US" dirty="0" err="1"/>
              <a:t>doing_action</a:t>
            </a:r>
            <a:r>
              <a:rPr lang="en-US" dirty="0"/>
              <a:t>( </a:t>
            </a:r>
            <a:r>
              <a:rPr lang="en-US" i="1" dirty="0"/>
              <a:t>string</a:t>
            </a:r>
            <a:r>
              <a:rPr lang="en-US" dirty="0"/>
              <a:t> $tag)</a:t>
            </a:r>
          </a:p>
        </p:txBody>
      </p:sp>
    </p:spTree>
    <p:extLst>
      <p:ext uri="{BB962C8B-B14F-4D97-AF65-F5344CB8AC3E}">
        <p14:creationId xmlns:p14="http://schemas.microsoft.com/office/powerpoint/2010/main" val="37046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6CA3-DF9A-664A-8273-6F7F7CD5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80D8-1C84-E145-8FA0-283BA3824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err="1"/>
              <a:t>do_action</a:t>
            </a:r>
            <a:r>
              <a:rPr lang="en-US" dirty="0"/>
              <a:t>( </a:t>
            </a:r>
            <a:r>
              <a:rPr lang="en-US" i="1" dirty="0"/>
              <a:t>string</a:t>
            </a:r>
            <a:r>
              <a:rPr lang="en-US" dirty="0"/>
              <a:t> $tag,  $</a:t>
            </a:r>
            <a:r>
              <a:rPr lang="en-US" dirty="0" err="1"/>
              <a:t>arg</a:t>
            </a:r>
            <a:r>
              <a:rPr lang="en-US" dirty="0"/>
              <a:t> = " (,$arg2 = " … ) )</a:t>
            </a:r>
          </a:p>
          <a:p>
            <a:r>
              <a:rPr lang="en-US" dirty="0" err="1"/>
              <a:t>do_action_ref_array</a:t>
            </a:r>
            <a:r>
              <a:rPr lang="en-US" dirty="0"/>
              <a:t>( string $tag, array $</a:t>
            </a:r>
            <a:r>
              <a:rPr lang="en-US" dirty="0" err="1"/>
              <a:t>args</a:t>
            </a:r>
            <a:r>
              <a:rPr lang="en-US" dirty="0"/>
              <a:t> );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64520-F08B-934C-AD01-F207C1237112}"/>
              </a:ext>
            </a:extLst>
          </p:cNvPr>
          <p:cNvSpPr txBox="1"/>
          <p:nvPr/>
        </p:nvSpPr>
        <p:spPr>
          <a:xfrm>
            <a:off x="838200" y="3105834"/>
            <a:ext cx="4149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args</a:t>
            </a:r>
            <a:r>
              <a:rPr lang="en-US" dirty="0"/>
              <a:t> = array( 'arg_1', true, 'foo', 'arg_4' ); </a:t>
            </a:r>
          </a:p>
          <a:p>
            <a:r>
              <a:rPr lang="en-US" dirty="0" err="1"/>
              <a:t>do_action_ref_array</a:t>
            </a:r>
            <a:r>
              <a:rPr lang="en-US" dirty="0"/>
              <a:t>( '</a:t>
            </a:r>
            <a:r>
              <a:rPr lang="en-US" dirty="0" err="1"/>
              <a:t>my_action</a:t>
            </a:r>
            <a:r>
              <a:rPr lang="en-US" dirty="0"/>
              <a:t>', $</a:t>
            </a:r>
            <a:r>
              <a:rPr lang="en-US" dirty="0" err="1"/>
              <a:t>args</a:t>
            </a:r>
            <a:r>
              <a:rPr lang="en-US" dirty="0"/>
              <a:t>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F0E44-58EE-A146-9DEC-B626797BCA4B}"/>
              </a:ext>
            </a:extLst>
          </p:cNvPr>
          <p:cNvSpPr txBox="1"/>
          <p:nvPr/>
        </p:nvSpPr>
        <p:spPr>
          <a:xfrm>
            <a:off x="6096000" y="3105834"/>
            <a:ext cx="503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do_action</a:t>
            </a:r>
            <a:r>
              <a:rPr lang="en-US" dirty="0"/>
              <a:t>( '</a:t>
            </a:r>
            <a:r>
              <a:rPr lang="en-US" dirty="0" err="1"/>
              <a:t>my_action</a:t>
            </a:r>
            <a:r>
              <a:rPr lang="en-US" dirty="0"/>
              <a:t>', 'arg_1', true, 'foo', 'arg_4' );</a:t>
            </a:r>
          </a:p>
        </p:txBody>
      </p:sp>
    </p:spTree>
    <p:extLst>
      <p:ext uri="{BB962C8B-B14F-4D97-AF65-F5344CB8AC3E}">
        <p14:creationId xmlns:p14="http://schemas.microsoft.com/office/powerpoint/2010/main" val="396124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E763-367D-B543-8266-BDEBEB56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2171F-79F9-9F47-89FF-1DE1C1BA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295"/>
            <a:ext cx="10515600" cy="1325563"/>
          </a:xfrm>
        </p:spPr>
        <p:txBody>
          <a:bodyPr/>
          <a:lstStyle/>
          <a:p>
            <a:r>
              <a:rPr lang="en-US" dirty="0"/>
              <a:t>Used to modify variables</a:t>
            </a:r>
          </a:p>
          <a:p>
            <a:r>
              <a:rPr lang="en-US" dirty="0"/>
              <a:t>must return a value, which is the modified copy of the original value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144EC-721F-794B-9E9F-9D192A023439}"/>
              </a:ext>
            </a:extLst>
          </p:cNvPr>
          <p:cNvSpPr txBox="1"/>
          <p:nvPr/>
        </p:nvSpPr>
        <p:spPr>
          <a:xfrm>
            <a:off x="838200" y="3706813"/>
            <a:ext cx="8065956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400" dirty="0"/>
              <a:t>has_filter()</a:t>
            </a:r>
          </a:p>
          <a:p>
            <a:r>
              <a:rPr lang="en-US" sz="2400" dirty="0"/>
              <a:t>add_filter()</a:t>
            </a:r>
          </a:p>
          <a:p>
            <a:r>
              <a:rPr lang="en-US" sz="2400" dirty="0"/>
              <a:t>apply_filters()</a:t>
            </a:r>
          </a:p>
          <a:p>
            <a:r>
              <a:rPr lang="en-US" sz="2400" dirty="0"/>
              <a:t>apply_filters_ref_array()</a:t>
            </a:r>
          </a:p>
          <a:p>
            <a:r>
              <a:rPr lang="en-US" sz="2400" dirty="0"/>
              <a:t>current_filter()</a:t>
            </a:r>
          </a:p>
          <a:p>
            <a:r>
              <a:rPr lang="en-US" sz="2400" dirty="0"/>
              <a:t>remove_filter()</a:t>
            </a:r>
          </a:p>
          <a:p>
            <a:r>
              <a:rPr lang="en-US" sz="2400" dirty="0"/>
              <a:t>remove_all_filters()</a:t>
            </a:r>
          </a:p>
          <a:p>
            <a:r>
              <a:rPr lang="en-US" sz="2400" dirty="0"/>
              <a:t>doing_filter()</a:t>
            </a:r>
          </a:p>
        </p:txBody>
      </p:sp>
    </p:spTree>
    <p:extLst>
      <p:ext uri="{BB962C8B-B14F-4D97-AF65-F5344CB8AC3E}">
        <p14:creationId xmlns:p14="http://schemas.microsoft.com/office/powerpoint/2010/main" val="2396368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6CB8-34F1-3046-B108-2ABDF88A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Activate/Deactivate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164F-57EE-5A47-8738-A6E9379F3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Items run when the plugin is activated or deactivated.</a:t>
            </a:r>
          </a:p>
          <a:p>
            <a:endParaRPr lang="en-US" dirty="0"/>
          </a:p>
          <a:p>
            <a:r>
              <a:rPr lang="en-US" dirty="0" err="1"/>
              <a:t>register_activation_hook</a:t>
            </a:r>
            <a:r>
              <a:rPr lang="en-US" dirty="0"/>
              <a:t>( </a:t>
            </a:r>
            <a:r>
              <a:rPr lang="en-US" i="1" dirty="0"/>
              <a:t> string </a:t>
            </a:r>
            <a:r>
              <a:rPr lang="en-US" dirty="0"/>
              <a:t>$file, </a:t>
            </a:r>
            <a:r>
              <a:rPr lang="en-US" i="1" dirty="0"/>
              <a:t> callable </a:t>
            </a:r>
            <a:r>
              <a:rPr lang="en-US" dirty="0"/>
              <a:t>$function )</a:t>
            </a:r>
          </a:p>
          <a:p>
            <a:pPr fontAlgn="base"/>
            <a:r>
              <a:rPr lang="en-US" dirty="0" err="1"/>
              <a:t>register_uninstall_hook</a:t>
            </a:r>
            <a:r>
              <a:rPr lang="en-US" dirty="0"/>
              <a:t>( </a:t>
            </a:r>
            <a:r>
              <a:rPr lang="en-US" i="1" dirty="0"/>
              <a:t>string</a:t>
            </a:r>
            <a:r>
              <a:rPr lang="en-US" dirty="0"/>
              <a:t> $file, </a:t>
            </a:r>
            <a:r>
              <a:rPr lang="en-US" i="1" dirty="0"/>
              <a:t>callable</a:t>
            </a:r>
            <a:r>
              <a:rPr lang="en-US" dirty="0"/>
              <a:t> $callback )</a:t>
            </a:r>
          </a:p>
          <a:p>
            <a:r>
              <a:rPr lang="en-US" dirty="0" err="1"/>
              <a:t>register_deactivation_hook</a:t>
            </a:r>
            <a:r>
              <a:rPr lang="en-US" dirty="0"/>
              <a:t>( </a:t>
            </a:r>
            <a:r>
              <a:rPr lang="en-US" i="1" dirty="0"/>
              <a:t>string </a:t>
            </a:r>
            <a:r>
              <a:rPr lang="en-US" dirty="0"/>
              <a:t>$file, </a:t>
            </a:r>
            <a:r>
              <a:rPr lang="en-US" i="1" dirty="0"/>
              <a:t> callable </a:t>
            </a:r>
            <a:r>
              <a:rPr lang="en-US" dirty="0"/>
              <a:t>$function)</a:t>
            </a:r>
          </a:p>
        </p:txBody>
      </p:sp>
    </p:spTree>
    <p:extLst>
      <p:ext uri="{BB962C8B-B14F-4D97-AF65-F5344CB8AC3E}">
        <p14:creationId xmlns:p14="http://schemas.microsoft.com/office/powerpoint/2010/main" val="2454565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4586-645D-404B-B2A0-3E6FC347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1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Gutenberg - Colors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29C1D-EB3A-8643-866F-993B9B059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603" y="1461473"/>
            <a:ext cx="7028793" cy="50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5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AEE0AD-0E2E-1C47-9F82-0C0C843B2086}"/>
              </a:ext>
            </a:extLst>
          </p:cNvPr>
          <p:cNvSpPr/>
          <p:nvPr/>
        </p:nvSpPr>
        <p:spPr>
          <a:xfrm>
            <a:off x="922424" y="2791326"/>
            <a:ext cx="10399295" cy="2045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C8971-084B-AF4A-93D4-FAB8E88B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Remove Custom 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094DE-8E6A-D246-98B9-67DC9026CB93}"/>
              </a:ext>
            </a:extLst>
          </p:cNvPr>
          <p:cNvSpPr txBox="1"/>
          <p:nvPr/>
        </p:nvSpPr>
        <p:spPr>
          <a:xfrm>
            <a:off x="9011653" y="1588168"/>
            <a:ext cx="1617751" cy="369332"/>
          </a:xfrm>
          <a:prstGeom prst="rect">
            <a:avLst/>
          </a:prstGeom>
          <a:noFill/>
          <a:ln w="47625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Name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20455E6-D96F-834B-9D1E-A0D3088FFFC5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5047247" y="1772833"/>
            <a:ext cx="3964406" cy="1099537"/>
          </a:xfrm>
          <a:prstGeom prst="bentConnector2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948B-16E3-914F-B5AD-28D1FBB33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708" y="2908467"/>
            <a:ext cx="10299032" cy="216885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function </a:t>
            </a:r>
            <a:r>
              <a:rPr lang="en-US" sz="2400" dirty="0" err="1"/>
              <a:t>madison_gutenberg_disable_custom_colors</a:t>
            </a:r>
            <a:r>
              <a:rPr lang="en-US" sz="2400" dirty="0"/>
              <a:t>()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add_theme_support</a:t>
            </a:r>
            <a:r>
              <a:rPr lang="en-US" sz="2400" dirty="0"/>
              <a:t>( 'disable-custom-colors' );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 err="1"/>
              <a:t>add_action</a:t>
            </a:r>
            <a:r>
              <a:rPr lang="en-US" sz="2400" dirty="0"/>
              <a:t>( '</a:t>
            </a:r>
            <a:r>
              <a:rPr lang="en-US" sz="2400" dirty="0" err="1"/>
              <a:t>after_setup_theme</a:t>
            </a:r>
            <a:r>
              <a:rPr lang="en-US" sz="2400" dirty="0"/>
              <a:t>', '</a:t>
            </a:r>
            <a:r>
              <a:rPr lang="en-US" sz="2400" dirty="0" err="1"/>
              <a:t>madison_gutenberg_disable_custom_colors</a:t>
            </a:r>
            <a:r>
              <a:rPr lang="en-US" sz="2400" dirty="0"/>
              <a:t>' );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888F9-6AB2-D945-AA58-A191D3C3FC1E}"/>
              </a:ext>
            </a:extLst>
          </p:cNvPr>
          <p:cNvSpPr/>
          <p:nvPr/>
        </p:nvSpPr>
        <p:spPr>
          <a:xfrm>
            <a:off x="2177715" y="2872371"/>
            <a:ext cx="5739063" cy="52053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562AADB-A243-E44A-9326-5D1F9E4EA26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7841320" y="2247521"/>
            <a:ext cx="2269230" cy="168918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05564F-4BE7-254C-9AA8-78C730A95345}"/>
              </a:ext>
            </a:extLst>
          </p:cNvPr>
          <p:cNvSpPr/>
          <p:nvPr/>
        </p:nvSpPr>
        <p:spPr>
          <a:xfrm>
            <a:off x="5305925" y="4226730"/>
            <a:ext cx="5650831" cy="52053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ABC52-4CCA-DF47-A343-6ABD6CEFA96D}"/>
              </a:ext>
            </a:extLst>
          </p:cNvPr>
          <p:cNvSpPr txBox="1"/>
          <p:nvPr/>
        </p:nvSpPr>
        <p:spPr>
          <a:xfrm>
            <a:off x="3525254" y="5268224"/>
            <a:ext cx="805914" cy="369332"/>
          </a:xfrm>
          <a:prstGeom prst="rect">
            <a:avLst/>
          </a:prstGeom>
          <a:noFill/>
          <a:ln w="4762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7579DD-D2CD-8F4E-8C6E-A9B66B61FF18}"/>
              </a:ext>
            </a:extLst>
          </p:cNvPr>
          <p:cNvSpPr/>
          <p:nvPr/>
        </p:nvSpPr>
        <p:spPr>
          <a:xfrm>
            <a:off x="2650960" y="4226365"/>
            <a:ext cx="2558716" cy="52053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6FCA6E7-4EF8-9D41-8B7B-C70637D53AE6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rot="5400000" flipH="1" flipV="1">
            <a:off x="3668601" y="5006508"/>
            <a:ext cx="521326" cy="2107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16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3" grpId="0" uiExpand="1"/>
      <p:bldP spid="9" grpId="0" animBg="1"/>
      <p:bldP spid="9" grpId="1" animBg="1"/>
      <p:bldP spid="14" grpId="0" animBg="1"/>
      <p:bldP spid="14" grpId="1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A845C44-1926-F94B-A7B5-CD72922D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7" y="618518"/>
            <a:ext cx="4487334" cy="1413482"/>
          </a:xfrm>
          <a:noFill/>
        </p:spPr>
        <p:txBody>
          <a:bodyPr/>
          <a:lstStyle/>
          <a:p>
            <a:r>
              <a:rPr lang="en-US" dirty="0"/>
              <a:t>Daniel Greig	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C7522D-0BB0-F14E-A627-A45D782C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2032000"/>
            <a:ext cx="4487334" cy="4202113"/>
          </a:xfrm>
          <a:noFill/>
        </p:spPr>
        <p:txBody>
          <a:bodyPr>
            <a:normAutofit fontScale="92500"/>
          </a:bodyPr>
          <a:lstStyle/>
          <a:p>
            <a:r>
              <a:rPr lang="en-US" dirty="0"/>
              <a:t>Tech/Team Lead at Earthling Interactive</a:t>
            </a:r>
          </a:p>
          <a:p>
            <a:r>
              <a:rPr lang="en-US" dirty="0"/>
              <a:t>CMS/Ecommerce Architect at Earthling Interactive</a:t>
            </a:r>
          </a:p>
          <a:p>
            <a:r>
              <a:rPr lang="en-US" dirty="0"/>
              <a:t>Co-organizer Madison </a:t>
            </a:r>
            <a:r>
              <a:rPr lang="en-US" dirty="0" err="1"/>
              <a:t>Wordpress</a:t>
            </a:r>
            <a:r>
              <a:rPr lang="en-US" dirty="0"/>
              <a:t> meetup</a:t>
            </a:r>
          </a:p>
          <a:p>
            <a:r>
              <a:rPr lang="en-US" dirty="0"/>
              <a:t>Have a pair of cats who think I spend way to much time in front of the computer and not loving them.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C29E9D-F7A2-1443-8F29-C242ED5BAF67}"/>
              </a:ext>
            </a:extLst>
          </p:cNvPr>
          <p:cNvCxnSpPr/>
          <p:nvPr/>
        </p:nvCxnSpPr>
        <p:spPr>
          <a:xfrm>
            <a:off x="203200" y="1879600"/>
            <a:ext cx="4487334" cy="0"/>
          </a:xfrm>
          <a:prstGeom prst="line">
            <a:avLst/>
          </a:prstGeom>
          <a:ln w="22225">
            <a:solidFill>
              <a:schemeClr val="tx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6C71439-19B6-0B47-8C2D-341BACAA8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6" t="4445"/>
          <a:stretch/>
        </p:blipFill>
        <p:spPr>
          <a:xfrm>
            <a:off x="4995333" y="1"/>
            <a:ext cx="7196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0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A8A4-1F7F-7340-97C5-DE6F765D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84AE6-4174-524A-A0B1-4342D2CC2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46" y="1260426"/>
            <a:ext cx="7776907" cy="5232449"/>
          </a:xfrm>
        </p:spPr>
      </p:pic>
    </p:spTree>
    <p:extLst>
      <p:ext uri="{BB962C8B-B14F-4D97-AF65-F5344CB8AC3E}">
        <p14:creationId xmlns:p14="http://schemas.microsoft.com/office/powerpoint/2010/main" val="218212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409A-0CCA-2245-A823-F867B159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0658E-40A0-1B47-A2D4-75A228358FC8}"/>
              </a:ext>
            </a:extLst>
          </p:cNvPr>
          <p:cNvSpPr/>
          <p:nvPr/>
        </p:nvSpPr>
        <p:spPr>
          <a:xfrm>
            <a:off x="707366" y="1690688"/>
            <a:ext cx="10817525" cy="460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223A-9A6C-F144-84A4-D22305C32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function </a:t>
            </a:r>
            <a:r>
              <a:rPr lang="en-US" dirty="0" err="1"/>
              <a:t>madison_gutenberg_color_palette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add_theme_support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'editor-color-palette', array(</a:t>
            </a:r>
          </a:p>
          <a:p>
            <a:pPr marL="0" indent="0">
              <a:buNone/>
            </a:pPr>
            <a:r>
              <a:rPr lang="en-US" dirty="0"/>
              <a:t>          array(</a:t>
            </a:r>
          </a:p>
          <a:p>
            <a:pPr marL="0" indent="0">
              <a:buNone/>
            </a:pPr>
            <a:r>
              <a:rPr lang="en-US" dirty="0"/>
              <a:t>	'name'  =&gt; </a:t>
            </a:r>
            <a:r>
              <a:rPr lang="en-US" dirty="0" err="1"/>
              <a:t>esc_html</a:t>
            </a:r>
            <a:r>
              <a:rPr lang="en-US" dirty="0"/>
              <a:t>__( 'Black'),</a:t>
            </a:r>
          </a:p>
          <a:p>
            <a:pPr marL="0" indent="0">
              <a:buNone/>
            </a:pPr>
            <a:r>
              <a:rPr lang="en-US" dirty="0"/>
              <a:t>	'slug' =&gt; 'black',</a:t>
            </a:r>
          </a:p>
          <a:p>
            <a:pPr marL="0" indent="0">
              <a:buNone/>
            </a:pPr>
            <a:r>
              <a:rPr lang="en-US" dirty="0"/>
              <a:t>	'color' =&gt; '#2a2a2a’,</a:t>
            </a:r>
          </a:p>
          <a:p>
            <a:pPr marL="0" indent="0">
              <a:buNone/>
            </a:pPr>
            <a:r>
              <a:rPr lang="en-US" dirty="0"/>
              <a:t>           )</a:t>
            </a:r>
          </a:p>
          <a:p>
            <a:pPr marL="0" indent="0">
              <a:buNone/>
            </a:pPr>
            <a:r>
              <a:rPr lang="en-US" dirty="0"/>
              <a:t>       )</a:t>
            </a:r>
          </a:p>
          <a:p>
            <a:pPr marL="0" indent="0">
              <a:buNone/>
            </a:pPr>
            <a:r>
              <a:rPr lang="en-US" dirty="0"/>
              <a:t>  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add_action</a:t>
            </a:r>
            <a:r>
              <a:rPr lang="en-US" dirty="0"/>
              <a:t>( '</a:t>
            </a:r>
            <a:r>
              <a:rPr lang="en-US" dirty="0" err="1"/>
              <a:t>after_setup_theme</a:t>
            </a:r>
            <a:r>
              <a:rPr lang="en-US" dirty="0"/>
              <a:t>', '</a:t>
            </a:r>
            <a:r>
              <a:rPr lang="en-US" dirty="0" err="1"/>
              <a:t>madison_gutenberg_color_palette</a:t>
            </a:r>
            <a:r>
              <a:rPr lang="en-US" dirty="0"/>
              <a:t>' 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19855-2AEB-BF4F-BA9C-C924F356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B71A4-ED7A-0142-AA72-E9180BB0C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083" y="1825625"/>
            <a:ext cx="8305833" cy="4351338"/>
          </a:xfrm>
        </p:spPr>
      </p:pic>
    </p:spTree>
    <p:extLst>
      <p:ext uri="{BB962C8B-B14F-4D97-AF65-F5344CB8AC3E}">
        <p14:creationId xmlns:p14="http://schemas.microsoft.com/office/powerpoint/2010/main" val="3127040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3A18-D1B9-514C-AAE6-4771EBB6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64241B-CBA6-1D49-9391-79A84B125A03}"/>
              </a:ext>
            </a:extLst>
          </p:cNvPr>
          <p:cNvSpPr/>
          <p:nvPr/>
        </p:nvSpPr>
        <p:spPr>
          <a:xfrm>
            <a:off x="838201" y="1690688"/>
            <a:ext cx="5257800" cy="426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CCD76-FCE6-9D47-864E-0A4F3B2F8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951" y="2001327"/>
            <a:ext cx="4871050" cy="36576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wp_enqueue_style</a:t>
            </a:r>
            <a:r>
              <a:rPr lang="en-US" dirty="0"/>
              <a:t>( </a:t>
            </a:r>
          </a:p>
          <a:p>
            <a:pPr marL="0" indent="0">
              <a:buNone/>
            </a:pPr>
            <a:r>
              <a:rPr lang="en-US" i="1" dirty="0"/>
              <a:t>    string</a:t>
            </a:r>
            <a:r>
              <a:rPr lang="en-US" dirty="0"/>
              <a:t> $handle, </a:t>
            </a:r>
          </a:p>
          <a:p>
            <a:pPr marL="0" indent="0">
              <a:buNone/>
            </a:pPr>
            <a:r>
              <a:rPr lang="en-US" i="1" dirty="0"/>
              <a:t>    string</a:t>
            </a:r>
            <a:r>
              <a:rPr lang="en-US" dirty="0"/>
              <a:t> $</a:t>
            </a:r>
            <a:r>
              <a:rPr lang="en-US" dirty="0" err="1"/>
              <a:t>src</a:t>
            </a:r>
            <a:r>
              <a:rPr lang="en-US" dirty="0"/>
              <a:t> = ’’, </a:t>
            </a:r>
          </a:p>
          <a:p>
            <a:pPr marL="0" indent="0">
              <a:buNone/>
            </a:pPr>
            <a:r>
              <a:rPr lang="en-US" i="1" dirty="0"/>
              <a:t>    array</a:t>
            </a:r>
            <a:r>
              <a:rPr lang="en-US" dirty="0"/>
              <a:t> $deps = array(),</a:t>
            </a:r>
          </a:p>
          <a:p>
            <a:pPr marL="0" indent="0">
              <a:buNone/>
            </a:pPr>
            <a:r>
              <a:rPr lang="en-US" i="1" dirty="0"/>
              <a:t>    </a:t>
            </a:r>
            <a:r>
              <a:rPr lang="en-US" i="1" dirty="0" err="1"/>
              <a:t>string|bool|null</a:t>
            </a:r>
            <a:r>
              <a:rPr lang="en-US" dirty="0"/>
              <a:t> $</a:t>
            </a:r>
            <a:r>
              <a:rPr lang="en-US" dirty="0" err="1"/>
              <a:t>ver</a:t>
            </a:r>
            <a:r>
              <a:rPr lang="en-US" dirty="0"/>
              <a:t> = false,</a:t>
            </a:r>
          </a:p>
          <a:p>
            <a:pPr marL="0" indent="0">
              <a:buNone/>
            </a:pPr>
            <a:r>
              <a:rPr lang="en-US" dirty="0"/>
              <a:t>    s</a:t>
            </a:r>
            <a:r>
              <a:rPr lang="en-US" i="1" dirty="0"/>
              <a:t>tring</a:t>
            </a:r>
            <a:r>
              <a:rPr lang="en-US" dirty="0"/>
              <a:t> $media = 'all’ 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FDA86-4F87-0340-B983-91103C0B15D5}"/>
              </a:ext>
            </a:extLst>
          </p:cNvPr>
          <p:cNvSpPr txBox="1"/>
          <p:nvPr/>
        </p:nvSpPr>
        <p:spPr>
          <a:xfrm>
            <a:off x="6694098" y="3244334"/>
            <a:ext cx="521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Unique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AC4D3-3D93-074E-9DD2-497481058BCC}"/>
              </a:ext>
            </a:extLst>
          </p:cNvPr>
          <p:cNvSpPr txBox="1"/>
          <p:nvPr/>
        </p:nvSpPr>
        <p:spPr>
          <a:xfrm>
            <a:off x="6694097" y="3244334"/>
            <a:ext cx="5089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Path to the stylesheet (either full or from site root)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A016B-2460-904C-B1A9-25DF71FC0C93}"/>
              </a:ext>
            </a:extLst>
          </p:cNvPr>
          <p:cNvSpPr txBox="1"/>
          <p:nvPr/>
        </p:nvSpPr>
        <p:spPr>
          <a:xfrm>
            <a:off x="6694096" y="3244333"/>
            <a:ext cx="4871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array of handles this stylesheet depends 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3821D-7AAA-134F-B8C6-68606203304B}"/>
              </a:ext>
            </a:extLst>
          </p:cNvPr>
          <p:cNvSpPr txBox="1"/>
          <p:nvPr/>
        </p:nvSpPr>
        <p:spPr>
          <a:xfrm>
            <a:off x="6694097" y="3244332"/>
            <a:ext cx="50895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String</a:t>
            </a:r>
            <a:r>
              <a:rPr lang="en-US" sz="2800" dirty="0"/>
              <a:t>:  added to the end of the include (cache busting)</a:t>
            </a:r>
          </a:p>
          <a:p>
            <a:r>
              <a:rPr lang="en-US" sz="2800" b="1" dirty="0"/>
              <a:t>False</a:t>
            </a:r>
            <a:r>
              <a:rPr lang="en-US" sz="2800" dirty="0"/>
              <a:t>: WP version is used</a:t>
            </a:r>
          </a:p>
          <a:p>
            <a:r>
              <a:rPr lang="en-US" sz="2800" b="1" dirty="0"/>
              <a:t>Null</a:t>
            </a:r>
            <a:r>
              <a:rPr lang="en-US" sz="2800" dirty="0"/>
              <a:t>: Nothing is </a:t>
            </a:r>
            <a:r>
              <a:rPr lang="en-US" sz="2800" dirty="0" err="1"/>
              <a:t>aadded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233C7-BB2E-9847-B67F-92A9FCF12051}"/>
              </a:ext>
            </a:extLst>
          </p:cNvPr>
          <p:cNvSpPr txBox="1"/>
          <p:nvPr/>
        </p:nvSpPr>
        <p:spPr>
          <a:xfrm>
            <a:off x="6694098" y="3244331"/>
            <a:ext cx="4871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All, Print, Screen.  </a:t>
            </a:r>
          </a:p>
          <a:p>
            <a:r>
              <a:rPr lang="en-US" sz="2800" dirty="0"/>
              <a:t>It will also take media queries, but I don’t suggest this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C8C7D2-CBF7-FA44-884F-B0792DA7C502}"/>
              </a:ext>
            </a:extLst>
          </p:cNvPr>
          <p:cNvSpPr/>
          <p:nvPr/>
        </p:nvSpPr>
        <p:spPr>
          <a:xfrm>
            <a:off x="1408981" y="2493193"/>
            <a:ext cx="4502989" cy="478456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0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00026 0.0747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7477 L -0.00026 0.1509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5093 L -0.00026 0.2282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22824 L -0.00026 0.29792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 animBg="1"/>
      <p:bldP spid="10" grpId="1" animBg="1"/>
      <p:bldP spid="10" grpId="2" animBg="1"/>
      <p:bldP spid="10" grpId="3" animBg="1" autoUpdateAnimBg="0"/>
      <p:bldP spid="10" grpId="4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A5F7-949F-9446-80DA-CBF007DA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CSS in 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AD942-4F61-EE46-991D-9CF4A8CCA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2248" y="1523999"/>
            <a:ext cx="3724883" cy="18466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9031B-D080-464D-9F97-86682C09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4" y="5232942"/>
            <a:ext cx="11260658" cy="1007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69F2B-A50D-BD44-9D59-0EE0BCB6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73" y="3767527"/>
            <a:ext cx="11260658" cy="1102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EFBC61-AD0F-D74C-9ACF-2FA1A7FFDF9F}"/>
              </a:ext>
            </a:extLst>
          </p:cNvPr>
          <p:cNvSpPr txBox="1"/>
          <p:nvPr/>
        </p:nvSpPr>
        <p:spPr>
          <a:xfrm>
            <a:off x="516473" y="1524000"/>
            <a:ext cx="7103533" cy="1846659"/>
          </a:xfrm>
          <a:prstGeom prst="rect">
            <a:avLst/>
          </a:prstGeom>
          <a:solidFill>
            <a:schemeClr val="bg1"/>
          </a:solidFill>
        </p:spPr>
        <p:txBody>
          <a:bodyPr wrap="square" lIns="274320" tIns="274320" bIns="274320" rtlCol="0">
            <a:spAutoFit/>
          </a:bodyPr>
          <a:lstStyle/>
          <a:p>
            <a:r>
              <a:rPr lang="en-US" sz="2800" dirty="0" err="1"/>
              <a:t>wp_enqueue_style</a:t>
            </a:r>
            <a:r>
              <a:rPr lang="en-US" sz="2800" dirty="0"/>
              <a:t>( '</a:t>
            </a:r>
            <a:r>
              <a:rPr lang="en-US" sz="2800" dirty="0" err="1"/>
              <a:t>madisonphp-gutenberg</a:t>
            </a:r>
            <a:r>
              <a:rPr lang="en-US" sz="2800" dirty="0"/>
              <a:t>', </a:t>
            </a:r>
            <a:r>
              <a:rPr lang="en-US" sz="2800" dirty="0" err="1"/>
              <a:t>plugins_url</a:t>
            </a:r>
            <a:r>
              <a:rPr lang="en-US" sz="2800" dirty="0"/>
              <a:t>( '/</a:t>
            </a:r>
            <a:r>
              <a:rPr lang="en-US" sz="2800" dirty="0" err="1"/>
              <a:t>css</a:t>
            </a:r>
            <a:r>
              <a:rPr lang="en-US" sz="2800" dirty="0"/>
              <a:t>/</a:t>
            </a:r>
            <a:r>
              <a:rPr lang="en-US" sz="2800" dirty="0" err="1"/>
              <a:t>madisonphp-gutenberg.css</a:t>
            </a:r>
            <a:r>
              <a:rPr lang="en-US" sz="2800" dirty="0"/>
              <a:t>', __FILE__ ),array(), '1.2');</a:t>
            </a:r>
          </a:p>
        </p:txBody>
      </p:sp>
    </p:spTree>
    <p:extLst>
      <p:ext uri="{BB962C8B-B14F-4D97-AF65-F5344CB8AC3E}">
        <p14:creationId xmlns:p14="http://schemas.microsoft.com/office/powerpoint/2010/main" val="135627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497D7-B6D5-A84A-AC16-CC3673A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22428"/>
            <a:ext cx="5257802" cy="4667251"/>
          </a:xfrm>
          <a:solidFill>
            <a:schemeClr val="bg1"/>
          </a:solidFill>
        </p:spPr>
        <p:txBody>
          <a:bodyPr lIns="274320" tIns="274320" rIns="274320" bIns="274320">
            <a:normAutofit/>
          </a:bodyPr>
          <a:lstStyle/>
          <a:p>
            <a:pPr marL="0" indent="0" fontAlgn="base">
              <a:buNone/>
            </a:pPr>
            <a:r>
              <a:rPr lang="en-US" dirty="0" err="1"/>
              <a:t>add_submenu_page</a:t>
            </a:r>
            <a:r>
              <a:rPr lang="en-US" dirty="0"/>
              <a:t>( </a:t>
            </a:r>
          </a:p>
          <a:p>
            <a:pPr marL="0" indent="0" fontAlgn="base">
              <a:buNone/>
            </a:pPr>
            <a:r>
              <a:rPr lang="en-US" i="1" dirty="0"/>
              <a:t>    string</a:t>
            </a:r>
            <a:r>
              <a:rPr lang="en-US" dirty="0"/>
              <a:t> $</a:t>
            </a:r>
            <a:r>
              <a:rPr lang="en-US" dirty="0" err="1"/>
              <a:t>parent_slug</a:t>
            </a:r>
            <a:r>
              <a:rPr lang="en-US" dirty="0"/>
              <a:t>, </a:t>
            </a:r>
          </a:p>
          <a:p>
            <a:pPr marL="0" indent="0" fontAlgn="base">
              <a:buNone/>
            </a:pPr>
            <a:r>
              <a:rPr lang="en-US" i="1" dirty="0"/>
              <a:t>    string</a:t>
            </a:r>
            <a:r>
              <a:rPr lang="en-US" dirty="0"/>
              <a:t> $</a:t>
            </a:r>
            <a:r>
              <a:rPr lang="en-US" dirty="0" err="1"/>
              <a:t>page_title</a:t>
            </a:r>
            <a:r>
              <a:rPr lang="en-US" dirty="0"/>
              <a:t>, </a:t>
            </a:r>
          </a:p>
          <a:p>
            <a:pPr marL="0" indent="0" fontAlgn="base">
              <a:buNone/>
            </a:pPr>
            <a:r>
              <a:rPr lang="en-US" i="1" dirty="0"/>
              <a:t>    string</a:t>
            </a:r>
            <a:r>
              <a:rPr lang="en-US" dirty="0"/>
              <a:t> $</a:t>
            </a:r>
            <a:r>
              <a:rPr lang="en-US" dirty="0" err="1"/>
              <a:t>menu_title</a:t>
            </a:r>
            <a:r>
              <a:rPr lang="en-US" dirty="0"/>
              <a:t>,</a:t>
            </a:r>
          </a:p>
          <a:p>
            <a:pPr marL="0" indent="0" fontAlgn="base">
              <a:buNone/>
            </a:pPr>
            <a:r>
              <a:rPr lang="en-US" i="1" dirty="0"/>
              <a:t>    string</a:t>
            </a:r>
            <a:r>
              <a:rPr lang="en-US" dirty="0"/>
              <a:t> $capability, </a:t>
            </a:r>
          </a:p>
          <a:p>
            <a:pPr marL="0" indent="0" fontAlgn="base">
              <a:buNone/>
            </a:pPr>
            <a:r>
              <a:rPr lang="en-US" i="1" dirty="0"/>
              <a:t>    string</a:t>
            </a:r>
            <a:r>
              <a:rPr lang="en-US" dirty="0"/>
              <a:t> $</a:t>
            </a:r>
            <a:r>
              <a:rPr lang="en-US" dirty="0" err="1"/>
              <a:t>menu_slug</a:t>
            </a:r>
            <a:r>
              <a:rPr lang="en-US" dirty="0"/>
              <a:t>, </a:t>
            </a:r>
          </a:p>
          <a:p>
            <a:pPr marL="0" indent="0" fontAlgn="base">
              <a:buNone/>
            </a:pPr>
            <a:r>
              <a:rPr lang="en-US" i="1" dirty="0"/>
              <a:t>    callable</a:t>
            </a:r>
            <a:r>
              <a:rPr lang="en-US" dirty="0"/>
              <a:t> $function = ’’ </a:t>
            </a:r>
          </a:p>
          <a:p>
            <a:pPr marL="0" indent="0" fontAlgn="base">
              <a:buNone/>
            </a:pP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91C46-EF99-BB48-95BD-08708054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9B6A7-5F16-3B48-B72C-BCE39ECEB48E}"/>
              </a:ext>
            </a:extLst>
          </p:cNvPr>
          <p:cNvSpPr txBox="1"/>
          <p:nvPr/>
        </p:nvSpPr>
        <p:spPr>
          <a:xfrm>
            <a:off x="6803365" y="3295653"/>
            <a:ext cx="5089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slug name for the parent menu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2BF2B-1D97-4F41-9EC3-24B1B765DB71}"/>
              </a:ext>
            </a:extLst>
          </p:cNvPr>
          <p:cNvSpPr txBox="1"/>
          <p:nvPr/>
        </p:nvSpPr>
        <p:spPr>
          <a:xfrm>
            <a:off x="6777166" y="3295653"/>
            <a:ext cx="4871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Title tags of the 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2100C-F710-3447-A768-A41BCCFF88E4}"/>
              </a:ext>
            </a:extLst>
          </p:cNvPr>
          <p:cNvSpPr/>
          <p:nvPr/>
        </p:nvSpPr>
        <p:spPr>
          <a:xfrm>
            <a:off x="1320800" y="2353733"/>
            <a:ext cx="3725333" cy="508000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13883-0116-3446-95AB-8972CF36D65A}"/>
              </a:ext>
            </a:extLst>
          </p:cNvPr>
          <p:cNvSpPr txBox="1"/>
          <p:nvPr/>
        </p:nvSpPr>
        <p:spPr>
          <a:xfrm>
            <a:off x="6777166" y="3295653"/>
            <a:ext cx="4709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text to be used for the menu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FF4BE-10D3-9344-B9B6-B0B8417FE382}"/>
              </a:ext>
            </a:extLst>
          </p:cNvPr>
          <p:cNvSpPr txBox="1"/>
          <p:nvPr/>
        </p:nvSpPr>
        <p:spPr>
          <a:xfrm>
            <a:off x="6777166" y="3295652"/>
            <a:ext cx="4980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 permission to be able to see the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57F1C-A942-B94B-B28E-633223F822A9}"/>
              </a:ext>
            </a:extLst>
          </p:cNvPr>
          <p:cNvSpPr txBox="1"/>
          <p:nvPr/>
        </p:nvSpPr>
        <p:spPr>
          <a:xfrm>
            <a:off x="6777167" y="3295651"/>
            <a:ext cx="47097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slug name to refer to this menu by. Should be unique for this menu and only include lowercase alphanumeric, dashes, and underscores characters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548E8-4E01-074C-AA6D-C803C9D184DC}"/>
              </a:ext>
            </a:extLst>
          </p:cNvPr>
          <p:cNvSpPr txBox="1"/>
          <p:nvPr/>
        </p:nvSpPr>
        <p:spPr>
          <a:xfrm>
            <a:off x="6777165" y="3295650"/>
            <a:ext cx="4538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(Optional)</a:t>
            </a:r>
            <a:r>
              <a:rPr lang="en-US" sz="2800" dirty="0"/>
              <a:t> The function to be called to output the content for this page.</a:t>
            </a:r>
          </a:p>
        </p:txBody>
      </p:sp>
    </p:spTree>
    <p:extLst>
      <p:ext uri="{BB962C8B-B14F-4D97-AF65-F5344CB8AC3E}">
        <p14:creationId xmlns:p14="http://schemas.microsoft.com/office/powerpoint/2010/main" val="11139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94 " pathEditMode="relative" ptsTypes="AA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794 L -0.00013 0.1534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5347 L 0.00091 0.2203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22037 L 0.00091 0.2969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29699 L 0.00091 0.37107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/>
      <p:bldP spid="7" grpId="1"/>
      <p:bldP spid="8" grpId="0"/>
      <p:bldP spid="8" grpId="1"/>
      <p:bldP spid="9" grpId="0"/>
      <p:bldP spid="9" grpId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0815-FD7D-304A-B609-3100CD30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- Submenu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11DC2-955C-C141-B971-ED779BB47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33" y="1507067"/>
            <a:ext cx="7966287" cy="4985808"/>
          </a:xfrm>
          <a:solidFill>
            <a:schemeClr val="bg1"/>
          </a:solidFill>
        </p:spPr>
        <p:txBody>
          <a:bodyPr lIns="274320" tIns="274320" rIns="274320" bIns="274320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function </a:t>
            </a:r>
            <a:r>
              <a:rPr lang="en-US" dirty="0" err="1"/>
              <a:t>soe_dmi_options_page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add_submenu_page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'options-</a:t>
            </a:r>
            <a:r>
              <a:rPr lang="en-US" dirty="0" err="1"/>
              <a:t>general.php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        '</a:t>
            </a:r>
            <a:r>
              <a:rPr lang="en-US" dirty="0" err="1"/>
              <a:t>Madisonphp</a:t>
            </a:r>
            <a:r>
              <a:rPr lang="en-US" dirty="0"/>
              <a:t> Gutenberg Options',</a:t>
            </a:r>
          </a:p>
          <a:p>
            <a:pPr marL="0" indent="0">
              <a:buNone/>
            </a:pPr>
            <a:r>
              <a:rPr lang="en-US" dirty="0"/>
              <a:t>        '</a:t>
            </a:r>
            <a:r>
              <a:rPr lang="en-US" dirty="0" err="1"/>
              <a:t>Madisonphp</a:t>
            </a:r>
            <a:r>
              <a:rPr lang="en-US" dirty="0"/>
              <a:t> Options',</a:t>
            </a:r>
          </a:p>
          <a:p>
            <a:pPr marL="0" indent="0">
              <a:buNone/>
            </a:pPr>
            <a:r>
              <a:rPr lang="en-US" dirty="0"/>
              <a:t>        '</a:t>
            </a:r>
            <a:r>
              <a:rPr lang="en-US" dirty="0" err="1"/>
              <a:t>manage_options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        '</a:t>
            </a:r>
            <a:r>
              <a:rPr lang="en-US" dirty="0" err="1"/>
              <a:t>madisonphp-gutenberg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        '</a:t>
            </a:r>
            <a:r>
              <a:rPr lang="en-US" dirty="0" err="1"/>
              <a:t>madisonphp_gutenberg_options_page_html</a:t>
            </a:r>
            <a:r>
              <a:rPr lang="en-US" dirty="0"/>
              <a:t>'</a:t>
            </a:r>
          </a:p>
          <a:p>
            <a:pPr marL="0" indent="0">
              <a:buNone/>
            </a:pPr>
            <a:r>
              <a:rPr lang="en-US" dirty="0"/>
              <a:t>    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add_action</a:t>
            </a:r>
            <a:r>
              <a:rPr lang="en-US" dirty="0"/>
              <a:t>('</a:t>
            </a:r>
            <a:r>
              <a:rPr lang="en-US" dirty="0" err="1"/>
              <a:t>admin_menu</a:t>
            </a:r>
            <a:r>
              <a:rPr lang="en-US" dirty="0"/>
              <a:t>', '</a:t>
            </a:r>
            <a:r>
              <a:rPr lang="en-US" dirty="0" err="1"/>
              <a:t>madisonphp_gutenberg_options_page</a:t>
            </a:r>
            <a:r>
              <a:rPr lang="en-US" dirty="0"/>
              <a:t>');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5A463-EDA7-8641-9A7F-1A39FE66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2247371"/>
            <a:ext cx="2044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0F67-A109-994C-B785-0C1FABED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– Display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E1A27-10A5-2542-8AD3-FE531C740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576"/>
            <a:ext cx="6123432" cy="4624768"/>
          </a:xfrm>
          <a:solidFill>
            <a:schemeClr val="bg1"/>
          </a:solidFill>
        </p:spPr>
        <p:txBody>
          <a:bodyPr lIns="274320" tIns="274320" rIns="274320" bIns="274320"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function </a:t>
            </a:r>
            <a:r>
              <a:rPr lang="en-US" dirty="0" err="1"/>
              <a:t>madisonphp_gutenberg_options_page_html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// check user capabilities</a:t>
            </a:r>
          </a:p>
          <a:p>
            <a:pPr marL="0" indent="0">
              <a:buNone/>
            </a:pPr>
            <a:r>
              <a:rPr lang="en-US" dirty="0"/>
              <a:t>    if (!</a:t>
            </a:r>
            <a:r>
              <a:rPr lang="en-US" dirty="0" err="1"/>
              <a:t>current_user_can</a:t>
            </a:r>
            <a:r>
              <a:rPr lang="en-US" dirty="0"/>
              <a:t>('</a:t>
            </a:r>
            <a:r>
              <a:rPr lang="en-US" dirty="0" err="1"/>
              <a:t>manage_options</a:t>
            </a:r>
            <a:r>
              <a:rPr lang="en-US" dirty="0"/>
              <a:t>')) {</a:t>
            </a:r>
          </a:p>
          <a:p>
            <a:pPr marL="0" indent="0">
              <a:buNone/>
            </a:pPr>
            <a:r>
              <a:rPr lang="en-US" dirty="0"/>
              <a:t>        return;</a:t>
            </a:r>
          </a:p>
          <a:p>
            <a:pPr marL="0" indent="0">
              <a:buNone/>
            </a:pPr>
            <a:r>
              <a:rPr lang="en-US" dirty="0"/>
              <a:t>    }?&gt;</a:t>
            </a:r>
          </a:p>
          <a:p>
            <a:pPr marL="0" indent="0">
              <a:buNone/>
            </a:pPr>
            <a:r>
              <a:rPr lang="en-US" dirty="0"/>
              <a:t>    &lt;div class="wrap"&gt;</a:t>
            </a:r>
          </a:p>
          <a:p>
            <a:pPr marL="0" indent="0">
              <a:buNone/>
            </a:pPr>
            <a:r>
              <a:rPr lang="en-US" dirty="0"/>
              <a:t>        &lt;h1&gt;&lt;?= </a:t>
            </a:r>
            <a:r>
              <a:rPr lang="en-US" dirty="0" err="1"/>
              <a:t>esc_html</a:t>
            </a:r>
            <a:r>
              <a:rPr lang="en-US" dirty="0"/>
              <a:t>(</a:t>
            </a:r>
            <a:r>
              <a:rPr lang="en-US" dirty="0" err="1"/>
              <a:t>get_admin_page_title</a:t>
            </a:r>
            <a:r>
              <a:rPr lang="en-US" dirty="0"/>
              <a:t>()); ?&gt;&lt;/h1&gt;</a:t>
            </a:r>
          </a:p>
          <a:p>
            <a:pPr marL="0" indent="0">
              <a:buNone/>
            </a:pPr>
            <a:r>
              <a:rPr lang="en-US" dirty="0"/>
              <a:t>        &lt;form action="</a:t>
            </a:r>
            <a:r>
              <a:rPr lang="en-US" dirty="0" err="1"/>
              <a:t>options.php</a:t>
            </a:r>
            <a:r>
              <a:rPr lang="en-US" dirty="0"/>
              <a:t>" method="post"&gt;</a:t>
            </a:r>
          </a:p>
          <a:p>
            <a:pPr marL="0" indent="0">
              <a:buNone/>
            </a:pPr>
            <a:r>
              <a:rPr lang="en-US" dirty="0"/>
              <a:t>            &lt;?</a:t>
            </a:r>
            <a:r>
              <a:rPr lang="en-US" dirty="0" err="1"/>
              <a:t>php</a:t>
            </a:r>
            <a:r>
              <a:rPr lang="en-US" dirty="0"/>
              <a:t>  </a:t>
            </a:r>
            <a:r>
              <a:rPr lang="en-US" dirty="0" err="1"/>
              <a:t>submit_button</a:t>
            </a:r>
            <a:r>
              <a:rPr lang="en-US" dirty="0"/>
              <a:t>('Save Settings’);  ?&gt;</a:t>
            </a:r>
          </a:p>
          <a:p>
            <a:pPr marL="0" indent="0">
              <a:buNone/>
            </a:pPr>
            <a:r>
              <a:rPr lang="en-US" dirty="0"/>
              <a:t>        &lt;/form&gt;</a:t>
            </a:r>
          </a:p>
          <a:p>
            <a:pPr marL="0" indent="0">
              <a:buNone/>
            </a:pPr>
            <a:r>
              <a:rPr lang="en-US" dirty="0"/>
              <a:t>    &lt;/div&gt;</a:t>
            </a:r>
          </a:p>
          <a:p>
            <a:pPr marL="0" indent="0">
              <a:buNone/>
            </a:pPr>
            <a:r>
              <a:rPr lang="en-US" dirty="0"/>
              <a:t>    &lt;?</a:t>
            </a:r>
            <a:r>
              <a:rPr lang="en-US" dirty="0" err="1"/>
              <a:t>php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A9DA2A-F228-0940-B5D7-D77B40D15F78}"/>
              </a:ext>
            </a:extLst>
          </p:cNvPr>
          <p:cNvSpPr/>
          <p:nvPr/>
        </p:nvSpPr>
        <p:spPr>
          <a:xfrm>
            <a:off x="1109472" y="2304288"/>
            <a:ext cx="5071872" cy="1124712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60CBA-DB8A-D94D-AFEC-22FFF3B59BCD}"/>
              </a:ext>
            </a:extLst>
          </p:cNvPr>
          <p:cNvSpPr txBox="1"/>
          <p:nvPr/>
        </p:nvSpPr>
        <p:spPr>
          <a:xfrm>
            <a:off x="7729728" y="2681978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check on their permissions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324D3-3845-B74A-ADDE-DE682777B2ED}"/>
              </a:ext>
            </a:extLst>
          </p:cNvPr>
          <p:cNvSpPr txBox="1"/>
          <p:nvPr/>
        </p:nvSpPr>
        <p:spPr>
          <a:xfrm>
            <a:off x="7729728" y="4042600"/>
            <a:ext cx="186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Disply</a:t>
            </a:r>
            <a:r>
              <a:rPr lang="en-US" dirty="0"/>
              <a:t> of the page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10E96-95C5-8D4E-8CC9-D9F3B7796874}"/>
              </a:ext>
            </a:extLst>
          </p:cNvPr>
          <p:cNvSpPr/>
          <p:nvPr/>
        </p:nvSpPr>
        <p:spPr>
          <a:xfrm>
            <a:off x="1109472" y="3340608"/>
            <a:ext cx="5413248" cy="1914144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FBF0D-0261-2849-BCE4-97D0539E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72" y="1523899"/>
            <a:ext cx="6300444" cy="50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2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4" grpId="2" animBg="1"/>
      <p:bldP spid="5" grpId="0"/>
      <p:bldP spid="5" grpId="1"/>
      <p:bldP spid="5" grpId="2"/>
      <p:bldP spid="6" grpId="0"/>
      <p:bldP spid="6" grpId="1"/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F3F6-5609-8C48-9D57-C88A3484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- 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CE54-785E-724F-869C-313FE4F2B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2456" cy="3843655"/>
          </a:xfrm>
          <a:solidFill>
            <a:schemeClr val="bg1"/>
          </a:solidFill>
        </p:spPr>
        <p:txBody>
          <a:bodyPr lIns="274320" tIns="274320" rIns="274320" bIns="274320"/>
          <a:lstStyle/>
          <a:p>
            <a:r>
              <a:rPr lang="en-US" dirty="0"/>
              <a:t>Register a setting/group</a:t>
            </a:r>
          </a:p>
          <a:p>
            <a:pPr lvl="1" fontAlgn="base"/>
            <a:endParaRPr lang="en-US" sz="2200" dirty="0"/>
          </a:p>
          <a:p>
            <a:pPr marL="0" indent="0" fontAlgn="base">
              <a:buNone/>
            </a:pPr>
            <a:r>
              <a:rPr lang="en-US" sz="2600" dirty="0" err="1"/>
              <a:t>register_setting</a:t>
            </a:r>
            <a:r>
              <a:rPr lang="en-US" sz="2600" dirty="0"/>
              <a:t>( </a:t>
            </a:r>
          </a:p>
          <a:p>
            <a:pPr marL="0" indent="0" fontAlgn="base">
              <a:buNone/>
            </a:pPr>
            <a:r>
              <a:rPr lang="en-US" sz="2600" i="1" dirty="0"/>
              <a:t>  string</a:t>
            </a:r>
            <a:r>
              <a:rPr lang="en-US" sz="2600" dirty="0"/>
              <a:t> $</a:t>
            </a:r>
            <a:r>
              <a:rPr lang="en-US" sz="2600" dirty="0" err="1"/>
              <a:t>option_group</a:t>
            </a:r>
            <a:r>
              <a:rPr lang="en-US" sz="2600" dirty="0"/>
              <a:t>, </a:t>
            </a:r>
          </a:p>
          <a:p>
            <a:pPr marL="0" indent="0" fontAlgn="base">
              <a:buNone/>
            </a:pPr>
            <a:r>
              <a:rPr lang="en-US" sz="2600" i="1" dirty="0"/>
              <a:t>  string</a:t>
            </a:r>
            <a:r>
              <a:rPr lang="en-US" sz="2600" dirty="0"/>
              <a:t> $</a:t>
            </a:r>
            <a:r>
              <a:rPr lang="en-US" sz="2600" dirty="0" err="1"/>
              <a:t>option_name</a:t>
            </a:r>
            <a:r>
              <a:rPr lang="en-US" sz="2600" dirty="0"/>
              <a:t>, </a:t>
            </a:r>
          </a:p>
          <a:p>
            <a:pPr marL="0" indent="0" fontAlgn="base">
              <a:buNone/>
            </a:pPr>
            <a:r>
              <a:rPr lang="en-US" sz="2600" i="1" dirty="0"/>
              <a:t>  array</a:t>
            </a:r>
            <a:r>
              <a:rPr lang="en-US" sz="2600" dirty="0"/>
              <a:t> $</a:t>
            </a:r>
            <a:r>
              <a:rPr lang="en-US" sz="2600" dirty="0" err="1"/>
              <a:t>args</a:t>
            </a:r>
            <a:r>
              <a:rPr lang="en-US" sz="2600" dirty="0"/>
              <a:t> = array() </a:t>
            </a:r>
          </a:p>
          <a:p>
            <a:pPr marL="0" indent="0" fontAlgn="base">
              <a:buNone/>
            </a:pPr>
            <a:r>
              <a:rPr lang="en-US" sz="2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9ABEF-1EA7-634D-BE26-A486E34E0637}"/>
              </a:ext>
            </a:extLst>
          </p:cNvPr>
          <p:cNvSpPr txBox="1"/>
          <p:nvPr/>
        </p:nvSpPr>
        <p:spPr>
          <a:xfrm>
            <a:off x="6972419" y="3429000"/>
            <a:ext cx="283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Options Group 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A4533-41A3-C44F-ADED-69921811FA95}"/>
              </a:ext>
            </a:extLst>
          </p:cNvPr>
          <p:cNvSpPr txBox="1"/>
          <p:nvPr/>
        </p:nvSpPr>
        <p:spPr>
          <a:xfrm>
            <a:off x="6960656" y="3441452"/>
            <a:ext cx="19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Options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5F8EC-1F79-CC43-B224-7C4C239A6B86}"/>
              </a:ext>
            </a:extLst>
          </p:cNvPr>
          <p:cNvSpPr txBox="1"/>
          <p:nvPr/>
        </p:nvSpPr>
        <p:spPr>
          <a:xfrm>
            <a:off x="6595872" y="1834642"/>
            <a:ext cx="5352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200" b="1" dirty="0"/>
              <a:t>'type’ </a:t>
            </a:r>
            <a:r>
              <a:rPr lang="en-US" sz="2200" i="1" dirty="0"/>
              <a:t>(string)</a:t>
            </a:r>
            <a:r>
              <a:rPr lang="en-US" sz="2200" dirty="0"/>
              <a:t> The type of data associated with this setting. Valid values are 'string', '</a:t>
            </a:r>
            <a:r>
              <a:rPr lang="en-US" sz="2200" dirty="0" err="1"/>
              <a:t>boolean</a:t>
            </a:r>
            <a:r>
              <a:rPr lang="en-US" sz="2200" dirty="0"/>
              <a:t>', 'integer', and 'number'.</a:t>
            </a:r>
          </a:p>
          <a:p>
            <a:pPr fontAlgn="base"/>
            <a:r>
              <a:rPr lang="en-US" sz="2200" b="1" dirty="0"/>
              <a:t>'description’ </a:t>
            </a:r>
            <a:r>
              <a:rPr lang="en-US" sz="2200" i="1" dirty="0"/>
              <a:t>(string)</a:t>
            </a:r>
            <a:r>
              <a:rPr lang="en-US" sz="2200" dirty="0"/>
              <a:t> A description of the data attached to this setting.</a:t>
            </a:r>
          </a:p>
          <a:p>
            <a:pPr fontAlgn="base"/>
            <a:r>
              <a:rPr lang="en-US" sz="2200" b="1" dirty="0"/>
              <a:t>'</a:t>
            </a:r>
            <a:r>
              <a:rPr lang="en-US" sz="2200" b="1" dirty="0" err="1"/>
              <a:t>sanitize_callback</a:t>
            </a:r>
            <a:r>
              <a:rPr lang="en-US" sz="2200" b="1" dirty="0"/>
              <a:t>’ </a:t>
            </a:r>
            <a:r>
              <a:rPr lang="en-US" sz="2200" i="1" dirty="0"/>
              <a:t>(callable)</a:t>
            </a:r>
            <a:r>
              <a:rPr lang="en-US" sz="2200" dirty="0"/>
              <a:t> A callback function that sanitizes the option's value.</a:t>
            </a:r>
          </a:p>
          <a:p>
            <a:pPr fontAlgn="base"/>
            <a:r>
              <a:rPr lang="en-US" sz="2200" b="1" dirty="0"/>
              <a:t>'</a:t>
            </a:r>
            <a:r>
              <a:rPr lang="en-US" sz="2200" b="1" dirty="0" err="1"/>
              <a:t>show_in_rest</a:t>
            </a:r>
            <a:r>
              <a:rPr lang="en-US" sz="2200" b="1" dirty="0"/>
              <a:t>’ </a:t>
            </a:r>
            <a:r>
              <a:rPr lang="en-US" sz="2200" i="1" dirty="0"/>
              <a:t>(bool)</a:t>
            </a:r>
            <a:r>
              <a:rPr lang="en-US" sz="2200" dirty="0"/>
              <a:t>  Included in the REST API Data</a:t>
            </a:r>
          </a:p>
          <a:p>
            <a:pPr fontAlgn="base"/>
            <a:r>
              <a:rPr lang="en-US" sz="2200" b="1" dirty="0"/>
              <a:t>'default’ </a:t>
            </a:r>
            <a:r>
              <a:rPr lang="en-US" sz="2200" i="1" dirty="0"/>
              <a:t>(mixed)</a:t>
            </a:r>
            <a:r>
              <a:rPr lang="en-US" sz="2200" dirty="0"/>
              <a:t> Default value when calling </a:t>
            </a:r>
            <a:r>
              <a:rPr lang="en-US" sz="2200" dirty="0" err="1"/>
              <a:t>get_option</a:t>
            </a:r>
            <a:r>
              <a:rPr lang="en-US" sz="2200" dirty="0"/>
              <a:t>().</a:t>
            </a:r>
          </a:p>
          <a:p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3DBA39-3C2E-7A43-90F5-DD7230075453}"/>
              </a:ext>
            </a:extLst>
          </p:cNvPr>
          <p:cNvSpPr/>
          <p:nvPr/>
        </p:nvSpPr>
        <p:spPr>
          <a:xfrm>
            <a:off x="1182624" y="3429000"/>
            <a:ext cx="3084576" cy="474117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61FB6-173A-054D-96B2-639681D9ABAA}"/>
              </a:ext>
            </a:extLst>
          </p:cNvPr>
          <p:cNvSpPr txBox="1"/>
          <p:nvPr/>
        </p:nvSpPr>
        <p:spPr>
          <a:xfrm>
            <a:off x="838200" y="2483168"/>
            <a:ext cx="10515600" cy="1415772"/>
          </a:xfrm>
          <a:prstGeom prst="rect">
            <a:avLst/>
          </a:prstGeom>
          <a:solidFill>
            <a:schemeClr val="bg1"/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register_setting</a:t>
            </a:r>
            <a:r>
              <a:rPr lang="en-US" sz="2800" dirty="0"/>
              <a:t>( '</a:t>
            </a:r>
            <a:r>
              <a:rPr lang="en-US" sz="2800" dirty="0" err="1"/>
              <a:t>madisonphp_gutenberg</a:t>
            </a:r>
            <a:r>
              <a:rPr lang="en-US" sz="2800" dirty="0"/>
              <a:t>, '</a:t>
            </a:r>
            <a:r>
              <a:rPr lang="en-US" sz="2800" dirty="0" err="1"/>
              <a:t>madisonphp_gutenberg_options</a:t>
            </a:r>
            <a:r>
              <a:rPr lang="en-US" sz="2800" dirty="0"/>
              <a:t>' );</a:t>
            </a:r>
          </a:p>
        </p:txBody>
      </p:sp>
    </p:spTree>
    <p:extLst>
      <p:ext uri="{BB962C8B-B14F-4D97-AF65-F5344CB8AC3E}">
        <p14:creationId xmlns:p14="http://schemas.microsoft.com/office/powerpoint/2010/main" val="378592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00039 0.0692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6921 L 0.00052 0.1384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/>
      <p:bldP spid="4" grpId="1"/>
      <p:bldP spid="5" grpId="0"/>
      <p:bldP spid="5" grpId="1"/>
      <p:bldP spid="6" grpId="0"/>
      <p:bldP spid="6" grpId="1"/>
      <p:bldP spid="7" grpId="0" animBg="1"/>
      <p:bldP spid="7" grpId="1" animBg="1"/>
      <p:bldP spid="7" grpId="2" animBg="1"/>
      <p:bldP spid="7" grpId="3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2CE8-F56E-1C4D-85BC-C5B3EE96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- 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56F4-1218-2E46-9DF4-DD309320D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  <a:solidFill>
            <a:schemeClr val="bg1"/>
          </a:solidFill>
        </p:spPr>
        <p:txBody>
          <a:bodyPr lIns="274320" tIns="274320" rIns="274320" bIns="274320">
            <a:normAutofit/>
          </a:bodyPr>
          <a:lstStyle/>
          <a:p>
            <a:r>
              <a:rPr lang="en-US" dirty="0"/>
              <a:t>Add Section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add_settings_section</a:t>
            </a:r>
            <a:r>
              <a:rPr lang="en-US" dirty="0"/>
              <a:t>( </a:t>
            </a:r>
          </a:p>
          <a:p>
            <a:pPr marL="0" indent="0">
              <a:buNone/>
            </a:pPr>
            <a:r>
              <a:rPr lang="en-US" i="1" dirty="0"/>
              <a:t>  string</a:t>
            </a:r>
            <a:r>
              <a:rPr lang="en-US" dirty="0"/>
              <a:t> $id, </a:t>
            </a:r>
          </a:p>
          <a:p>
            <a:pPr marL="0" indent="0">
              <a:buNone/>
            </a:pPr>
            <a:r>
              <a:rPr lang="en-US" i="1" dirty="0"/>
              <a:t>  string </a:t>
            </a:r>
            <a:r>
              <a:rPr lang="en-US" dirty="0"/>
              <a:t>$title, </a:t>
            </a:r>
          </a:p>
          <a:p>
            <a:pPr marL="0" indent="0">
              <a:buNone/>
            </a:pPr>
            <a:r>
              <a:rPr lang="en-US" i="1" dirty="0"/>
              <a:t>  string </a:t>
            </a:r>
            <a:r>
              <a:rPr lang="en-US" dirty="0"/>
              <a:t>$callback, </a:t>
            </a:r>
          </a:p>
          <a:p>
            <a:pPr marL="0" indent="0">
              <a:buNone/>
            </a:pPr>
            <a:r>
              <a:rPr lang="en-US" i="1" dirty="0"/>
              <a:t>  string </a:t>
            </a:r>
            <a:r>
              <a:rPr lang="en-US" dirty="0"/>
              <a:t>$page 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807A4-5F35-BF45-9E9C-001892622F20}"/>
              </a:ext>
            </a:extLst>
          </p:cNvPr>
          <p:cNvSpPr txBox="1"/>
          <p:nvPr/>
        </p:nvSpPr>
        <p:spPr>
          <a:xfrm>
            <a:off x="6755892" y="3537714"/>
            <a:ext cx="493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 for use in the 'id' attribute of tags.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58409-F0A0-F04E-833B-254CCD301610}"/>
              </a:ext>
            </a:extLst>
          </p:cNvPr>
          <p:cNvSpPr txBox="1"/>
          <p:nvPr/>
        </p:nvSpPr>
        <p:spPr>
          <a:xfrm>
            <a:off x="6755892" y="3541313"/>
            <a:ext cx="425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Title of the section.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10655-B66C-6E4B-A208-52E845DC6082}"/>
              </a:ext>
            </a:extLst>
          </p:cNvPr>
          <p:cNvSpPr txBox="1"/>
          <p:nvPr/>
        </p:nvSpPr>
        <p:spPr>
          <a:xfrm>
            <a:off x="6755892" y="3537714"/>
            <a:ext cx="4747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Function that fills the section with the desired content.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91456-E862-5143-B4FA-19963B5F7243}"/>
              </a:ext>
            </a:extLst>
          </p:cNvPr>
          <p:cNvSpPr txBox="1"/>
          <p:nvPr/>
        </p:nvSpPr>
        <p:spPr>
          <a:xfrm>
            <a:off x="6755892" y="3537714"/>
            <a:ext cx="4747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menu page on which to display this section.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3E4641-A7DD-594A-AE34-DCE08AC1B262}"/>
              </a:ext>
            </a:extLst>
          </p:cNvPr>
          <p:cNvSpPr/>
          <p:nvPr/>
        </p:nvSpPr>
        <p:spPr>
          <a:xfrm>
            <a:off x="1146048" y="3584448"/>
            <a:ext cx="2706624" cy="430320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05A4C-38E9-874C-BA1F-FDC877E12FC4}"/>
              </a:ext>
            </a:extLst>
          </p:cNvPr>
          <p:cNvSpPr txBox="1"/>
          <p:nvPr/>
        </p:nvSpPr>
        <p:spPr>
          <a:xfrm>
            <a:off x="6693405" y="2956537"/>
            <a:ext cx="5062733" cy="3004027"/>
          </a:xfrm>
          <a:prstGeom prst="rect">
            <a:avLst/>
          </a:prstGeom>
          <a:solidFill>
            <a:schemeClr val="bg1"/>
          </a:solidFill>
        </p:spPr>
        <p:txBody>
          <a:bodyPr wrap="none" lIns="274320" tIns="274320" rIns="274320" bIns="2743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add_settings_section</a:t>
            </a:r>
            <a:r>
              <a:rPr lang="en-US" dirty="0"/>
              <a:t>(</a:t>
            </a:r>
          </a:p>
          <a:p>
            <a:pPr>
              <a:lnSpc>
                <a:spcPct val="150000"/>
              </a:lnSpc>
            </a:pPr>
            <a:r>
              <a:rPr lang="en-US" dirty="0"/>
              <a:t> '</a:t>
            </a:r>
            <a:r>
              <a:rPr lang="en-US" dirty="0" err="1"/>
              <a:t>madisonphp_gutenberg_section_color</a:t>
            </a:r>
            <a:r>
              <a:rPr lang="en-US" dirty="0"/>
              <a:t>',</a:t>
            </a:r>
          </a:p>
          <a:p>
            <a:pPr>
              <a:lnSpc>
                <a:spcPct val="150000"/>
              </a:lnSpc>
            </a:pPr>
            <a:r>
              <a:rPr lang="en-US" dirty="0"/>
              <a:t> __( 'Color Settings.', '</a:t>
            </a:r>
            <a:r>
              <a:rPr lang="en-US" dirty="0" err="1"/>
              <a:t>madisonphp_gutenberg</a:t>
            </a:r>
            <a:r>
              <a:rPr lang="en-US" dirty="0"/>
              <a:t>' ),</a:t>
            </a:r>
          </a:p>
          <a:p>
            <a:pPr>
              <a:lnSpc>
                <a:spcPct val="150000"/>
              </a:lnSpc>
            </a:pPr>
            <a:r>
              <a:rPr lang="en-US" dirty="0"/>
              <a:t> '</a:t>
            </a:r>
            <a:r>
              <a:rPr lang="en-US" dirty="0" err="1"/>
              <a:t>madisonphp_gutenberg_section_color_cb</a:t>
            </a:r>
            <a:r>
              <a:rPr lang="en-US" dirty="0"/>
              <a:t>',</a:t>
            </a:r>
          </a:p>
          <a:p>
            <a:pPr>
              <a:lnSpc>
                <a:spcPct val="150000"/>
              </a:lnSpc>
            </a:pPr>
            <a:r>
              <a:rPr lang="en-US" dirty="0"/>
              <a:t> '</a:t>
            </a:r>
            <a:r>
              <a:rPr lang="en-US" dirty="0" err="1"/>
              <a:t>madisonphp_gutenberg</a:t>
            </a:r>
            <a:r>
              <a:rPr lang="en-US" dirty="0"/>
              <a:t>'</a:t>
            </a:r>
          </a:p>
          <a:p>
            <a:pPr>
              <a:lnSpc>
                <a:spcPct val="150000"/>
              </a:lnSpc>
            </a:pPr>
            <a:r>
              <a:rPr lang="en-US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44427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754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7547 L 2.08333E-6 0.1518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15185 L 2.08333E-6 0.2247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 animBg="1"/>
      <p:bldP spid="8" grpId="1" animBg="1"/>
      <p:bldP spid="8" grpId="2" animBg="1"/>
      <p:bldP spid="8" grpId="3" animBg="1"/>
      <p:bldP spid="8" grpId="4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447C-4A76-7644-9E74-B6A38532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Wordpress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E8F15-A7FD-EA49-B1EB-51C22FA82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wordpress</a:t>
            </a:r>
            <a:r>
              <a:rPr lang="en-US" dirty="0"/>
              <a:t> do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2098417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F79B-AE6B-5948-A747-B7F2486E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- 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86095-B224-4F4A-85C9-6CE78D709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solidFill>
            <a:schemeClr val="bg1"/>
          </a:solidFill>
        </p:spPr>
        <p:txBody>
          <a:bodyPr lIns="274320" tIns="274320" rIns="274320" bIns="274320">
            <a:normAutofit fontScale="85000" lnSpcReduction="20000"/>
          </a:bodyPr>
          <a:lstStyle/>
          <a:p>
            <a:r>
              <a:rPr lang="en-US" dirty="0"/>
              <a:t>Add Fields  to the section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add_settings_field</a:t>
            </a:r>
            <a:r>
              <a:rPr lang="en-US" dirty="0"/>
              <a:t>( </a:t>
            </a:r>
          </a:p>
          <a:p>
            <a:pPr marL="0" indent="0">
              <a:buNone/>
            </a:pPr>
            <a:r>
              <a:rPr lang="en-US" dirty="0"/>
              <a:t>    $id, </a:t>
            </a:r>
          </a:p>
          <a:p>
            <a:pPr marL="0" indent="0">
              <a:buNone/>
            </a:pPr>
            <a:r>
              <a:rPr lang="en-US" dirty="0"/>
              <a:t>    $title, </a:t>
            </a:r>
          </a:p>
          <a:p>
            <a:pPr marL="0" indent="0">
              <a:buNone/>
            </a:pPr>
            <a:r>
              <a:rPr lang="en-US" dirty="0"/>
              <a:t>    $callback, </a:t>
            </a:r>
          </a:p>
          <a:p>
            <a:pPr marL="0" indent="0">
              <a:buNone/>
            </a:pPr>
            <a:r>
              <a:rPr lang="en-US" dirty="0"/>
              <a:t>    $page, </a:t>
            </a:r>
          </a:p>
          <a:p>
            <a:pPr marL="0" indent="0">
              <a:buNone/>
            </a:pPr>
            <a:r>
              <a:rPr lang="en-US" dirty="0"/>
              <a:t>    $section, </a:t>
            </a:r>
          </a:p>
          <a:p>
            <a:pPr marL="0" indent="0">
              <a:buNone/>
            </a:pPr>
            <a:r>
              <a:rPr lang="en-US" dirty="0"/>
              <a:t>    $</a:t>
            </a:r>
            <a:r>
              <a:rPr lang="en-US" dirty="0" err="1"/>
              <a:t>args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6AD7A-EE36-854F-AD69-FE859038F0BC}"/>
              </a:ext>
            </a:extLst>
          </p:cNvPr>
          <p:cNvSpPr txBox="1"/>
          <p:nvPr/>
        </p:nvSpPr>
        <p:spPr>
          <a:xfrm>
            <a:off x="6821228" y="3459397"/>
            <a:ext cx="4700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 for use in the 'id' attribute of tags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438EF-9F38-6043-A2C7-5CEB87D512CC}"/>
              </a:ext>
            </a:extLst>
          </p:cNvPr>
          <p:cNvSpPr txBox="1"/>
          <p:nvPr/>
        </p:nvSpPr>
        <p:spPr>
          <a:xfrm>
            <a:off x="6821228" y="3459397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Title of the 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25B02-79C1-6D47-9407-6A64114ADD84}"/>
              </a:ext>
            </a:extLst>
          </p:cNvPr>
          <p:cNvSpPr txBox="1"/>
          <p:nvPr/>
        </p:nvSpPr>
        <p:spPr>
          <a:xfrm>
            <a:off x="6821228" y="3459397"/>
            <a:ext cx="4700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Function that fills the field with the desired inputs as part of the larger form.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13392-8566-8241-A9E1-AC591F7EE90E}"/>
              </a:ext>
            </a:extLst>
          </p:cNvPr>
          <p:cNvSpPr txBox="1"/>
          <p:nvPr/>
        </p:nvSpPr>
        <p:spPr>
          <a:xfrm>
            <a:off x="6821228" y="3471755"/>
            <a:ext cx="4700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menu page on which to display this field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2156E-4DB7-F245-BF51-74DD53C2A4E5}"/>
              </a:ext>
            </a:extLst>
          </p:cNvPr>
          <p:cNvSpPr txBox="1"/>
          <p:nvPr/>
        </p:nvSpPr>
        <p:spPr>
          <a:xfrm>
            <a:off x="6821227" y="3459396"/>
            <a:ext cx="4532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Additional arguments that are passed to the $callback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9AA50-69CA-6D47-B54E-2F524DD04001}"/>
              </a:ext>
            </a:extLst>
          </p:cNvPr>
          <p:cNvSpPr txBox="1"/>
          <p:nvPr/>
        </p:nvSpPr>
        <p:spPr>
          <a:xfrm>
            <a:off x="6821228" y="3471754"/>
            <a:ext cx="4700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section of the settings page in which to show the box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9DE06D-DDE0-FD4A-BA1A-826C9ED6F5CA}"/>
              </a:ext>
            </a:extLst>
          </p:cNvPr>
          <p:cNvSpPr/>
          <p:nvPr/>
        </p:nvSpPr>
        <p:spPr>
          <a:xfrm>
            <a:off x="1304544" y="3145536"/>
            <a:ext cx="1548384" cy="369332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2EF27-A936-2443-8519-1E8EB5E495EE}"/>
              </a:ext>
            </a:extLst>
          </p:cNvPr>
          <p:cNvSpPr txBox="1"/>
          <p:nvPr/>
        </p:nvSpPr>
        <p:spPr>
          <a:xfrm>
            <a:off x="1979782" y="2135957"/>
            <a:ext cx="8654208" cy="3600986"/>
          </a:xfrm>
          <a:prstGeom prst="rect">
            <a:avLst/>
          </a:prstGeom>
          <a:solidFill>
            <a:schemeClr val="bg1"/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dirty="0" err="1"/>
              <a:t>add_settings_field</a:t>
            </a:r>
            <a:r>
              <a:rPr lang="en-US" dirty="0"/>
              <a:t>(</a:t>
            </a:r>
          </a:p>
          <a:p>
            <a:r>
              <a:rPr lang="en-US" dirty="0"/>
              <a:t>  '</a:t>
            </a:r>
            <a:r>
              <a:rPr lang="en-US" dirty="0" err="1"/>
              <a:t>madisonphp_gutenberg_field_primary_color</a:t>
            </a:r>
            <a:r>
              <a:rPr lang="en-US" dirty="0"/>
              <a:t>’, </a:t>
            </a:r>
          </a:p>
          <a:p>
            <a:r>
              <a:rPr lang="en-US" dirty="0"/>
              <a:t>  __( 'Primary Color', '</a:t>
            </a:r>
            <a:r>
              <a:rPr lang="en-US" dirty="0" err="1"/>
              <a:t>madisonphp_gutenberg</a:t>
            </a:r>
            <a:r>
              <a:rPr lang="en-US" dirty="0"/>
              <a:t>' ),</a:t>
            </a:r>
          </a:p>
          <a:p>
            <a:r>
              <a:rPr lang="en-US" dirty="0"/>
              <a:t>  '</a:t>
            </a:r>
            <a:r>
              <a:rPr lang="en-US" dirty="0" err="1"/>
              <a:t>madisonphp_gutenberg_field_color_cb</a:t>
            </a:r>
            <a:r>
              <a:rPr lang="en-US" dirty="0"/>
              <a:t>’,</a:t>
            </a:r>
          </a:p>
          <a:p>
            <a:r>
              <a:rPr lang="en-US" dirty="0"/>
              <a:t>  '</a:t>
            </a:r>
            <a:r>
              <a:rPr lang="en-US" dirty="0" err="1"/>
              <a:t>madisonphp_gutenberg</a:t>
            </a:r>
            <a:r>
              <a:rPr lang="en-US" dirty="0"/>
              <a:t>’,</a:t>
            </a:r>
          </a:p>
          <a:p>
            <a:r>
              <a:rPr lang="en-US" dirty="0"/>
              <a:t>  '</a:t>
            </a:r>
            <a:r>
              <a:rPr lang="en-US" dirty="0" err="1"/>
              <a:t>madisonphp_gutenberg_section_color</a:t>
            </a:r>
            <a:r>
              <a:rPr lang="en-US" dirty="0"/>
              <a:t>’,</a:t>
            </a:r>
          </a:p>
          <a:p>
            <a:r>
              <a:rPr lang="en-US" dirty="0"/>
              <a:t>  [</a:t>
            </a:r>
          </a:p>
          <a:p>
            <a:r>
              <a:rPr lang="en-US" dirty="0"/>
              <a:t>    '</a:t>
            </a:r>
            <a:r>
              <a:rPr lang="en-US" dirty="0" err="1"/>
              <a:t>label_for</a:t>
            </a:r>
            <a:r>
              <a:rPr lang="en-US" dirty="0"/>
              <a:t>' =&gt; '</a:t>
            </a:r>
            <a:r>
              <a:rPr lang="en-US" dirty="0" err="1"/>
              <a:t>madisonphp_gutenberg_field_primary_color</a:t>
            </a:r>
            <a:r>
              <a:rPr lang="en-US" dirty="0"/>
              <a:t>’,</a:t>
            </a:r>
          </a:p>
          <a:p>
            <a:r>
              <a:rPr lang="en-US" dirty="0"/>
              <a:t>    'class' =&gt; '</a:t>
            </a:r>
            <a:r>
              <a:rPr lang="en-US" dirty="0" err="1"/>
              <a:t>madisonphp_gutenberg_row</a:t>
            </a:r>
            <a:r>
              <a:rPr lang="en-US" dirty="0"/>
              <a:t>’,</a:t>
            </a:r>
          </a:p>
          <a:p>
            <a:r>
              <a:rPr lang="en-US" dirty="0"/>
              <a:t>  ]</a:t>
            </a:r>
          </a:p>
          <a:p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1923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0.00039 0.0539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5393 L -0.00039 0.11551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1155 L -0.00039 0.1708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17083 L -0.00039 0.22523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22523 L -0.00039 0.28055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FC09-2F4D-EF42-8698-74EC4D07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– Section Callback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CF77-A925-4D4C-A6D5-B848FABD3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881"/>
            <a:ext cx="10817352" cy="490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Section Call 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5B5EB-5170-FB43-92A3-886D9F4F3AB7}"/>
              </a:ext>
            </a:extLst>
          </p:cNvPr>
          <p:cNvSpPr txBox="1"/>
          <p:nvPr/>
        </p:nvSpPr>
        <p:spPr>
          <a:xfrm>
            <a:off x="3130702" y="3186268"/>
            <a:ext cx="6232347" cy="1661993"/>
          </a:xfrm>
          <a:prstGeom prst="rect">
            <a:avLst/>
          </a:prstGeom>
          <a:solidFill>
            <a:schemeClr val="bg1"/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madisonphp_gutenberg_section_color_cb</a:t>
            </a:r>
            <a:r>
              <a:rPr lang="en-US" dirty="0"/>
              <a:t>( $</a:t>
            </a:r>
            <a:r>
              <a:rPr lang="en-US" dirty="0" err="1"/>
              <a:t>args</a:t>
            </a:r>
            <a:r>
              <a:rPr lang="en-US" dirty="0"/>
              <a:t> ) {</a:t>
            </a:r>
          </a:p>
          <a:p>
            <a:r>
              <a:rPr lang="en-US" dirty="0"/>
              <a:t>	//Not outputting anything at this time</a:t>
            </a:r>
          </a:p>
          <a:p>
            <a:r>
              <a:rPr lang="en-US" dirty="0"/>
              <a:t>	return;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82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A05C-A879-CB49-A973-713BE243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– Section Callback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5DDF9-82C2-3F47-ABCD-DE09F2723BEA}"/>
              </a:ext>
            </a:extLst>
          </p:cNvPr>
          <p:cNvSpPr txBox="1"/>
          <p:nvPr/>
        </p:nvSpPr>
        <p:spPr>
          <a:xfrm>
            <a:off x="838200" y="1819493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Field Call 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C8D14-66AA-1549-BADB-999913632A33}"/>
              </a:ext>
            </a:extLst>
          </p:cNvPr>
          <p:cNvSpPr txBox="1"/>
          <p:nvPr/>
        </p:nvSpPr>
        <p:spPr>
          <a:xfrm>
            <a:off x="838200" y="2471518"/>
            <a:ext cx="10515600" cy="3100226"/>
          </a:xfrm>
          <a:prstGeom prst="rect">
            <a:avLst/>
          </a:prstGeom>
          <a:solidFill>
            <a:schemeClr val="bg1"/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madisonphp_gutenberg_field_color_cb</a:t>
            </a:r>
            <a:r>
              <a:rPr lang="en-US" dirty="0"/>
              <a:t>( $</a:t>
            </a:r>
            <a:r>
              <a:rPr lang="en-US" dirty="0" err="1"/>
              <a:t>args</a:t>
            </a:r>
            <a:r>
              <a:rPr lang="en-US" dirty="0"/>
              <a:t> ) {</a:t>
            </a:r>
          </a:p>
          <a:p>
            <a:r>
              <a:rPr lang="en-US" dirty="0"/>
              <a:t>    $settings = </a:t>
            </a:r>
            <a:r>
              <a:rPr lang="en-US" dirty="0" err="1"/>
              <a:t>get_option</a:t>
            </a:r>
            <a:r>
              <a:rPr lang="en-US" dirty="0"/>
              <a:t>('</a:t>
            </a:r>
            <a:r>
              <a:rPr lang="en-US" dirty="0" err="1"/>
              <a:t>madisonphp_gutenberg_options</a:t>
            </a:r>
            <a:r>
              <a:rPr lang="en-US" dirty="0"/>
              <a:t>');</a:t>
            </a:r>
          </a:p>
          <a:p>
            <a:r>
              <a:rPr lang="en-US" dirty="0"/>
              <a:t>    $</a:t>
            </a:r>
            <a:r>
              <a:rPr lang="en-US" dirty="0" err="1"/>
              <a:t>labelFor</a:t>
            </a:r>
            <a:r>
              <a:rPr lang="en-US" dirty="0"/>
              <a:t> = </a:t>
            </a:r>
            <a:r>
              <a:rPr lang="en-US" dirty="0" err="1"/>
              <a:t>esc_attr</a:t>
            </a:r>
            <a:r>
              <a:rPr lang="en-US" dirty="0"/>
              <a:t>( $</a:t>
            </a:r>
            <a:r>
              <a:rPr lang="en-US" dirty="0" err="1"/>
              <a:t>args</a:t>
            </a:r>
            <a:r>
              <a:rPr lang="en-US" dirty="0"/>
              <a:t>['</a:t>
            </a:r>
            <a:r>
              <a:rPr lang="en-US" dirty="0" err="1"/>
              <a:t>label_for</a:t>
            </a:r>
            <a:r>
              <a:rPr lang="en-US" dirty="0"/>
              <a:t>’]); </a:t>
            </a:r>
          </a:p>
          <a:p>
            <a:r>
              <a:rPr lang="en-US" dirty="0"/>
              <a:t>?&gt;</a:t>
            </a:r>
          </a:p>
          <a:p>
            <a:r>
              <a:rPr lang="en-US" dirty="0"/>
              <a:t>    &lt;input type="text" name="</a:t>
            </a:r>
            <a:r>
              <a:rPr lang="en-US" dirty="0" err="1"/>
              <a:t>madisonphp_gutenberg_options</a:t>
            </a:r>
            <a:r>
              <a:rPr lang="en-US" dirty="0"/>
              <a:t>[&lt;?</a:t>
            </a:r>
            <a:r>
              <a:rPr lang="en-US" dirty="0" err="1"/>
              <a:t>php</a:t>
            </a:r>
            <a:r>
              <a:rPr lang="en-US" dirty="0"/>
              <a:t> echo $</a:t>
            </a:r>
            <a:r>
              <a:rPr lang="en-US" dirty="0" err="1"/>
              <a:t>labelFor</a:t>
            </a:r>
            <a:r>
              <a:rPr lang="en-US" dirty="0"/>
              <a:t>; ?&gt;]”</a:t>
            </a:r>
          </a:p>
          <a:p>
            <a:r>
              <a:rPr lang="en-US" dirty="0"/>
              <a:t>        value="&lt;?</a:t>
            </a:r>
            <a:r>
              <a:rPr lang="en-US" dirty="0" err="1"/>
              <a:t>php</a:t>
            </a:r>
            <a:r>
              <a:rPr lang="en-US" dirty="0"/>
              <a:t> echo </a:t>
            </a:r>
            <a:r>
              <a:rPr lang="en-US" dirty="0" err="1"/>
              <a:t>isset</a:t>
            </a:r>
            <a:r>
              <a:rPr lang="en-US" dirty="0"/>
              <a:t>( $settings[$</a:t>
            </a:r>
            <a:r>
              <a:rPr lang="en-US" dirty="0" err="1"/>
              <a:t>labelFor</a:t>
            </a:r>
            <a:r>
              <a:rPr lang="en-US" dirty="0"/>
              <a:t>] ) ? $settings[$</a:t>
            </a:r>
            <a:r>
              <a:rPr lang="en-US" dirty="0" err="1"/>
              <a:t>labelFor</a:t>
            </a:r>
            <a:r>
              <a:rPr lang="en-US" dirty="0"/>
              <a:t>] : ''; ?&gt;"&gt;</a:t>
            </a:r>
          </a:p>
          <a:p>
            <a:r>
              <a:rPr lang="en-US" dirty="0"/>
              <a:t>    &lt;?</a:t>
            </a:r>
            <a:r>
              <a:rPr lang="en-US" dirty="0" err="1"/>
              <a:t>php</a:t>
            </a:r>
            <a:endParaRPr lang="en-US" dirty="0"/>
          </a:p>
          <a:p>
            <a:r>
              <a:rPr lang="en-US" dirty="0"/>
              <a:t>	return;</a:t>
            </a:r>
          </a:p>
          <a:p>
            <a:r>
              <a:rPr lang="en-US" dirty="0"/>
              <a:t>} ?&gt;</a:t>
            </a:r>
          </a:p>
        </p:txBody>
      </p:sp>
    </p:spTree>
    <p:extLst>
      <p:ext uri="{BB962C8B-B14F-4D97-AF65-F5344CB8AC3E}">
        <p14:creationId xmlns:p14="http://schemas.microsoft.com/office/powerpoint/2010/main" val="199382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68DF-F43D-5E49-99A5-3F7C8F81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– Adjust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BCF9-290D-5340-8B67-3E1D911E4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250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madisonphp_gutenberg_options_page_html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2A26E-155F-5844-837D-EF319635F408}"/>
              </a:ext>
            </a:extLst>
          </p:cNvPr>
          <p:cNvSpPr txBox="1"/>
          <p:nvPr/>
        </p:nvSpPr>
        <p:spPr>
          <a:xfrm>
            <a:off x="838200" y="2413337"/>
            <a:ext cx="7399654" cy="3139321"/>
          </a:xfrm>
          <a:prstGeom prst="rect">
            <a:avLst/>
          </a:prstGeom>
          <a:solidFill>
            <a:schemeClr val="bg1"/>
          </a:solidFill>
        </p:spPr>
        <p:txBody>
          <a:bodyPr wrap="none" lIns="274320" tIns="274320" rIns="274320" bIns="274320" rtlCol="0">
            <a:spAutoFit/>
          </a:bodyPr>
          <a:lstStyle/>
          <a:p>
            <a:r>
              <a:rPr lang="en-US" sz="2400" dirty="0"/>
              <a:t> &lt;form action="</a:t>
            </a:r>
            <a:r>
              <a:rPr lang="en-US" sz="2400" dirty="0" err="1"/>
              <a:t>options.php</a:t>
            </a:r>
            <a:r>
              <a:rPr lang="en-US" sz="2400" dirty="0"/>
              <a:t>" method="post"&gt;</a:t>
            </a:r>
          </a:p>
          <a:p>
            <a:r>
              <a:rPr lang="en-US" sz="2400" dirty="0"/>
              <a:t>            &lt;?</a:t>
            </a:r>
            <a:r>
              <a:rPr lang="en-US" sz="2400" dirty="0" err="1"/>
              <a:t>php</a:t>
            </a:r>
            <a:endParaRPr lang="en-US" sz="2400" dirty="0"/>
          </a:p>
          <a:p>
            <a:r>
              <a:rPr lang="en-US" sz="2400" dirty="0"/>
              <a:t>            </a:t>
            </a:r>
            <a:r>
              <a:rPr lang="en-US" sz="2400" dirty="0" err="1"/>
              <a:t>settings_fields</a:t>
            </a:r>
            <a:r>
              <a:rPr lang="en-US" sz="2400" dirty="0"/>
              <a:t>('</a:t>
            </a:r>
            <a:r>
              <a:rPr lang="en-US" sz="2400" dirty="0" err="1"/>
              <a:t>madisonphp_gutenberg</a:t>
            </a:r>
            <a:r>
              <a:rPr lang="en-US" sz="2400" dirty="0"/>
              <a:t>');</a:t>
            </a:r>
          </a:p>
          <a:p>
            <a:r>
              <a:rPr lang="en-US" sz="2400" dirty="0"/>
              <a:t>            </a:t>
            </a:r>
            <a:r>
              <a:rPr lang="en-US" sz="2400" dirty="0" err="1"/>
              <a:t>do_settings_sections</a:t>
            </a:r>
            <a:r>
              <a:rPr lang="en-US" sz="2400" dirty="0"/>
              <a:t>('</a:t>
            </a:r>
            <a:r>
              <a:rPr lang="en-US" sz="2400" dirty="0" err="1"/>
              <a:t>madisonphp_gutenberg</a:t>
            </a:r>
            <a:r>
              <a:rPr lang="en-US" sz="2400" dirty="0"/>
              <a:t>');</a:t>
            </a:r>
          </a:p>
          <a:p>
            <a:r>
              <a:rPr lang="en-US" sz="2400" dirty="0"/>
              <a:t>            </a:t>
            </a:r>
            <a:r>
              <a:rPr lang="en-US" sz="2400" dirty="0" err="1"/>
              <a:t>submit_button</a:t>
            </a:r>
            <a:r>
              <a:rPr lang="en-US" sz="2400" dirty="0"/>
              <a:t>('Save Settings');</a:t>
            </a:r>
          </a:p>
          <a:p>
            <a:r>
              <a:rPr lang="en-US" sz="2400" dirty="0"/>
              <a:t>            ?&gt;</a:t>
            </a:r>
          </a:p>
          <a:p>
            <a:r>
              <a:rPr lang="en-US" sz="2400" dirty="0"/>
              <a:t>        &lt;/form&gt;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B23BE3-5F73-F143-A8C9-5F736D72EEE7}"/>
              </a:ext>
            </a:extLst>
          </p:cNvPr>
          <p:cNvSpPr/>
          <p:nvPr/>
        </p:nvSpPr>
        <p:spPr>
          <a:xfrm>
            <a:off x="1743456" y="3429000"/>
            <a:ext cx="6303264" cy="387096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B4A5F-029D-9645-8E4E-0DD83B717B84}"/>
              </a:ext>
            </a:extLst>
          </p:cNvPr>
          <p:cNvSpPr txBox="1"/>
          <p:nvPr/>
        </p:nvSpPr>
        <p:spPr>
          <a:xfrm>
            <a:off x="8424672" y="3354431"/>
            <a:ext cx="361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 Fields for the 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42F2F-101A-6E4E-88F3-A5175388F79F}"/>
              </a:ext>
            </a:extLst>
          </p:cNvPr>
          <p:cNvSpPr txBox="1"/>
          <p:nvPr/>
        </p:nvSpPr>
        <p:spPr>
          <a:xfrm>
            <a:off x="8424672" y="3730442"/>
            <a:ext cx="352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setting sections and their fields</a:t>
            </a:r>
          </a:p>
        </p:txBody>
      </p:sp>
    </p:spTree>
    <p:extLst>
      <p:ext uri="{BB962C8B-B14F-4D97-AF65-F5344CB8AC3E}">
        <p14:creationId xmlns:p14="http://schemas.microsoft.com/office/powerpoint/2010/main" val="169895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00039 0.0509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FD11-45DE-DF49-A331-D6F60A43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4415B5-8186-814D-AAB1-21D37F2AE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596" y="1520825"/>
            <a:ext cx="737680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C3040-FE7E-4946-B05F-ACE946BF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96" y="1520825"/>
            <a:ext cx="7376808" cy="47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5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4CED-DF0E-B748-925C-97F6AF9A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– Validation/Sanitize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EA5A-DECB-4844-9491-29DA82C7C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282824"/>
          </a:xfrm>
          <a:solidFill>
            <a:schemeClr val="bg1"/>
          </a:solidFill>
        </p:spPr>
        <p:txBody>
          <a:bodyPr lIns="274320" tIns="274320" rIns="274320" bIns="274320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register_setting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  '</a:t>
            </a:r>
            <a:r>
              <a:rPr lang="en-US" sz="2400" dirty="0" err="1"/>
              <a:t>madisonphp_gutenberg</a:t>
            </a:r>
            <a:r>
              <a:rPr lang="en-US" sz="2400" dirty="0"/>
              <a:t>’,</a:t>
            </a:r>
          </a:p>
          <a:p>
            <a:pPr marL="0" indent="0">
              <a:buNone/>
            </a:pPr>
            <a:r>
              <a:rPr lang="en-US" sz="2400" dirty="0"/>
              <a:t>  '</a:t>
            </a:r>
            <a:r>
              <a:rPr lang="en-US" sz="2400" dirty="0" err="1"/>
              <a:t>madisonphp_gutenberg_options</a:t>
            </a:r>
            <a:r>
              <a:rPr lang="en-US" sz="2400" dirty="0"/>
              <a:t>’,</a:t>
            </a:r>
          </a:p>
          <a:p>
            <a:pPr marL="0" indent="0">
              <a:buNone/>
            </a:pPr>
            <a:r>
              <a:rPr lang="en-US" sz="2400" dirty="0"/>
              <a:t>  array('</a:t>
            </a:r>
            <a:r>
              <a:rPr lang="en-US" sz="2400" dirty="0" err="1"/>
              <a:t>sanitize_callback</a:t>
            </a:r>
            <a:r>
              <a:rPr lang="en-US" sz="2400" dirty="0"/>
              <a:t>’ =&gt; '</a:t>
            </a:r>
            <a:r>
              <a:rPr lang="en-US" sz="2400" dirty="0" err="1"/>
              <a:t>madison_gutenberg_validate_color_options</a:t>
            </a:r>
            <a:r>
              <a:rPr lang="en-US" sz="2400" dirty="0"/>
              <a:t>’</a:t>
            </a:r>
          </a:p>
          <a:p>
            <a:pPr marL="0" indent="0">
              <a:buNone/>
            </a:pPr>
            <a:r>
              <a:rPr lang="en-US" sz="2400" dirty="0"/>
              <a:t>  )</a:t>
            </a:r>
          </a:p>
          <a:p>
            <a:pPr marL="0" indent="0">
              <a:buNone/>
            </a:pPr>
            <a:r>
              <a:rPr lang="en-US" sz="2400" dirty="0"/>
              <a:t>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DD7B0-B867-F741-9FD1-13B72DE05409}"/>
              </a:ext>
            </a:extLst>
          </p:cNvPr>
          <p:cNvSpPr/>
          <p:nvPr/>
        </p:nvSpPr>
        <p:spPr>
          <a:xfrm>
            <a:off x="1207008" y="3425887"/>
            <a:ext cx="9107424" cy="426785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47B3-EE37-CA4C-970A-9BC88AC8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– Validate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FE5A8-D2F0-9844-B6F3-2FD0F707E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36" y="1837817"/>
            <a:ext cx="11158728" cy="4351338"/>
          </a:xfrm>
          <a:solidFill>
            <a:schemeClr val="bg1"/>
          </a:solidFill>
        </p:spPr>
        <p:txBody>
          <a:bodyPr lIns="274320" tIns="274320" rIns="274320" bIns="274320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function </a:t>
            </a:r>
            <a:r>
              <a:rPr lang="en-US" dirty="0" err="1"/>
              <a:t>madison_gutenberg_validate_color_options</a:t>
            </a:r>
            <a:r>
              <a:rPr lang="en-US" dirty="0"/>
              <a:t>($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foreach($</a:t>
            </a:r>
            <a:r>
              <a:rPr lang="en-US" dirty="0" err="1"/>
              <a:t>args</a:t>
            </a:r>
            <a:r>
              <a:rPr lang="en-US" dirty="0"/>
              <a:t> as $key =&gt; $color)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$</a:t>
            </a:r>
            <a:r>
              <a:rPr lang="en-US" dirty="0" err="1"/>
              <a:t>args</a:t>
            </a:r>
            <a:r>
              <a:rPr lang="en-US" dirty="0"/>
              <a:t>[$key] = </a:t>
            </a:r>
            <a:r>
              <a:rPr lang="en-US" dirty="0" err="1"/>
              <a:t>madison_gutenberg_validate_color</a:t>
            </a:r>
            <a:r>
              <a:rPr lang="en-US" dirty="0"/>
              <a:t>($</a:t>
            </a:r>
            <a:r>
              <a:rPr lang="en-US" dirty="0" err="1"/>
              <a:t>color,$key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return $</a:t>
            </a:r>
            <a:r>
              <a:rPr lang="en-US" dirty="0" err="1"/>
              <a:t>args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9225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D395-3B8F-BC40-8BB5-15FE2C51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- </a:t>
            </a:r>
            <a:r>
              <a:rPr lang="en-US" dirty="0" err="1"/>
              <a:t>Submited</a:t>
            </a:r>
            <a:r>
              <a:rPr lang="en-US" dirty="0"/>
              <a:t>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06C37-18C8-B04E-9F23-5AB8B4BA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3645408"/>
          </a:xfrm>
          <a:solidFill>
            <a:schemeClr val="bg1"/>
          </a:solidFill>
        </p:spPr>
        <p:txBody>
          <a:bodyPr lIns="274320" tIns="274320" rIns="274320" bIns="274320"/>
          <a:lstStyle/>
          <a:p>
            <a:pPr marL="0" indent="0">
              <a:buNone/>
            </a:pPr>
            <a:r>
              <a:rPr lang="en-US" dirty="0"/>
              <a:t>Array (</a:t>
            </a:r>
          </a:p>
          <a:p>
            <a:pPr marL="0" indent="0">
              <a:buNone/>
            </a:pPr>
            <a:r>
              <a:rPr lang="en-US" dirty="0"/>
              <a:t>    [</a:t>
            </a:r>
            <a:r>
              <a:rPr lang="en-US" dirty="0" err="1"/>
              <a:t>madisonphp_gutenberg_field_primary_color</a:t>
            </a:r>
            <a:r>
              <a:rPr lang="en-US" dirty="0"/>
              <a:t>] =&gt; #2a2a2a</a:t>
            </a:r>
          </a:p>
          <a:p>
            <a:pPr marL="0" indent="0">
              <a:buNone/>
            </a:pPr>
            <a:r>
              <a:rPr lang="en-US" dirty="0"/>
              <a:t>    [</a:t>
            </a:r>
            <a:r>
              <a:rPr lang="en-US" dirty="0" err="1"/>
              <a:t>madisonphp_gutenberg_field_secondary_color</a:t>
            </a:r>
            <a:r>
              <a:rPr lang="en-US" dirty="0"/>
              <a:t>] =&gt; #f8f8f8</a:t>
            </a:r>
          </a:p>
          <a:p>
            <a:pPr marL="0" indent="0">
              <a:buNone/>
            </a:pPr>
            <a:r>
              <a:rPr lang="en-US" dirty="0"/>
              <a:t>    [madisonphp_gutenberg_field_accent_1_color] =&gt; </a:t>
            </a:r>
            <a:r>
              <a:rPr lang="en-US" dirty="0" err="1"/>
              <a:t>tyioahwe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   [madisonphp_gutenberg_field_accent_2_color] =&gt; 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03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069C-AFB9-0A46-B5F9-DA777DF7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18"/>
            <a:ext cx="10515600" cy="6833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Options Sanitize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FD8F7-A142-5D4D-ADDA-9BA1F981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2808"/>
            <a:ext cx="10515600" cy="5944234"/>
          </a:xfrm>
          <a:solidFill>
            <a:schemeClr val="bg1"/>
          </a:solidFill>
        </p:spPr>
        <p:txBody>
          <a:bodyPr lIns="274320" tIns="274320" rIns="274320" bIns="27432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function </a:t>
            </a:r>
            <a:r>
              <a:rPr lang="en-US" sz="1800" dirty="0" err="1"/>
              <a:t>madison_gutenberg_validate_color</a:t>
            </a:r>
            <a:r>
              <a:rPr lang="en-US" sz="1800" dirty="0"/>
              <a:t>($</a:t>
            </a:r>
            <a:r>
              <a:rPr lang="en-US" sz="1800" dirty="0" err="1"/>
              <a:t>color,$key</a:t>
            </a:r>
            <a:r>
              <a:rPr lang="en-US" sz="18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if(!empty($color))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 if(</a:t>
            </a:r>
            <a:r>
              <a:rPr lang="en-US" sz="1800" dirty="0" err="1"/>
              <a:t>preg_match</a:t>
            </a:r>
            <a:r>
              <a:rPr lang="en-US" sz="1800" dirty="0"/>
              <a:t>('/^#(?:[0-9a-fA-F]{3}){1,2}$/',$color))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       return $color;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 }else 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       $message = __('Color must be a valid hex color value','</a:t>
            </a:r>
            <a:r>
              <a:rPr lang="en-US" sz="1800" dirty="0" err="1"/>
              <a:t>madisonphp-gutenberg</a:t>
            </a:r>
            <a:r>
              <a:rPr lang="en-US" sz="1800" dirty="0"/>
              <a:t>’);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       </a:t>
            </a:r>
            <a:r>
              <a:rPr lang="en-US" sz="1800" dirty="0" err="1"/>
              <a:t>add_settings_error</a:t>
            </a:r>
            <a:r>
              <a:rPr lang="en-US" sz="1800" dirty="0"/>
              <a:t>( 'validator_' . $key, </a:t>
            </a:r>
            <a:r>
              <a:rPr lang="en-US" sz="1800" dirty="0" err="1"/>
              <a:t>esc_attr</a:t>
            </a:r>
            <a:r>
              <a:rPr lang="en-US" sz="1800" dirty="0"/>
              <a:t>( '</a:t>
            </a:r>
            <a:r>
              <a:rPr lang="en-US" sz="1800" dirty="0" err="1"/>
              <a:t>settings_updated</a:t>
            </a:r>
            <a:r>
              <a:rPr lang="en-US" sz="1800" dirty="0"/>
              <a:t>' ), $message 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       return ’’;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2944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E1DE-D292-8C44-8F12-508F3CF0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Setting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E9AD7-2FB9-E147-B83F-5725826C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429127"/>
          </a:xfrm>
          <a:solidFill>
            <a:schemeClr val="bg1"/>
          </a:solidFill>
        </p:spPr>
        <p:txBody>
          <a:bodyPr lIns="274320" tIns="274320" rIns="274320" bIns="274320">
            <a:normAutofit/>
          </a:bodyPr>
          <a:lstStyle/>
          <a:p>
            <a:pPr marL="0" indent="0">
              <a:buNone/>
            </a:pPr>
            <a:r>
              <a:rPr lang="en-US" dirty="0" err="1"/>
              <a:t>add_settings_error</a:t>
            </a:r>
            <a:r>
              <a:rPr lang="en-US" dirty="0"/>
              <a:t>( </a:t>
            </a:r>
          </a:p>
          <a:p>
            <a:pPr marL="0" indent="0">
              <a:buNone/>
            </a:pPr>
            <a:r>
              <a:rPr lang="en-US" dirty="0"/>
              <a:t>    $setting, </a:t>
            </a:r>
          </a:p>
          <a:p>
            <a:pPr marL="0" indent="0">
              <a:buNone/>
            </a:pPr>
            <a:r>
              <a:rPr lang="en-US" dirty="0"/>
              <a:t>    $code, </a:t>
            </a:r>
          </a:p>
          <a:p>
            <a:pPr marL="0" indent="0">
              <a:buNone/>
            </a:pPr>
            <a:r>
              <a:rPr lang="en-US" dirty="0"/>
              <a:t>    $message, </a:t>
            </a:r>
          </a:p>
          <a:p>
            <a:pPr marL="0" indent="0">
              <a:buNone/>
            </a:pPr>
            <a:r>
              <a:rPr lang="en-US" dirty="0"/>
              <a:t>    $type 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54FF5-609C-FC46-B0F3-80A8B07F5637}"/>
              </a:ext>
            </a:extLst>
          </p:cNvPr>
          <p:cNvSpPr txBox="1"/>
          <p:nvPr/>
        </p:nvSpPr>
        <p:spPr>
          <a:xfrm>
            <a:off x="6546908" y="249557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Slug title of the setting to which this error applies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2AC71-2EB2-2642-ADFE-512A317D65A5}"/>
              </a:ext>
            </a:extLst>
          </p:cNvPr>
          <p:cNvSpPr txBox="1"/>
          <p:nvPr/>
        </p:nvSpPr>
        <p:spPr>
          <a:xfrm>
            <a:off x="6546907" y="2946678"/>
            <a:ext cx="480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Slug-name to identify the error. Used as part of 'id' attribute in HTML output.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3D340-F38F-FB46-87CC-ED2CBBEB22E2}"/>
              </a:ext>
            </a:extLst>
          </p:cNvPr>
          <p:cNvSpPr txBox="1"/>
          <p:nvPr/>
        </p:nvSpPr>
        <p:spPr>
          <a:xfrm>
            <a:off x="6546907" y="3635955"/>
            <a:ext cx="4806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formatted message text to display to the user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1CFC0-C324-0342-B442-9C4BADDF6A98}"/>
              </a:ext>
            </a:extLst>
          </p:cNvPr>
          <p:cNvSpPr txBox="1"/>
          <p:nvPr/>
        </p:nvSpPr>
        <p:spPr>
          <a:xfrm>
            <a:off x="6546907" y="4054423"/>
            <a:ext cx="34025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type of message it is.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error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updated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8B54-88C2-7548-BFC6-7197C2830768}"/>
              </a:ext>
            </a:extLst>
          </p:cNvPr>
          <p:cNvSpPr/>
          <p:nvPr/>
        </p:nvSpPr>
        <p:spPr>
          <a:xfrm>
            <a:off x="1328928" y="2560320"/>
            <a:ext cx="2243328" cy="463296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1.45833E-6 0.0756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7569 L -1.45833E-6 0.1518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15185 L -1.45833E-6 0.2243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8" grpId="0" animBg="1"/>
      <p:bldP spid="8" grpId="1" animBg="1"/>
      <p:bldP spid="8" grpId="2" animBg="1"/>
      <p:bldP spid="8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5639-7CC1-C84A-9332-912A12DC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9EE4C-210D-1E4B-B701-4F4F89E1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plugin is a piece of software containing a group of functions that can be added to a WordPress website. They can extend functionality or add new features to your WordPress websites.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800" i="1" dirty="0"/>
              <a:t>-https://</a:t>
            </a:r>
            <a:r>
              <a:rPr lang="en-US" sz="1800" i="1" dirty="0" err="1"/>
              <a:t>www.wpbeginner.com</a:t>
            </a:r>
            <a:r>
              <a:rPr lang="en-US" sz="1800" i="1" dirty="0"/>
              <a:t>/glossary/plugin/</a:t>
            </a:r>
          </a:p>
        </p:txBody>
      </p:sp>
    </p:spTree>
    <p:extLst>
      <p:ext uri="{BB962C8B-B14F-4D97-AF65-F5344CB8AC3E}">
        <p14:creationId xmlns:p14="http://schemas.microsoft.com/office/powerpoint/2010/main" val="124683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E232-D78E-1543-93CD-D6675738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– Bad value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2BBB9F-554C-DF41-A12E-4640B6597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406" y="1825625"/>
            <a:ext cx="5105188" cy="4351338"/>
          </a:xfrm>
        </p:spPr>
      </p:pic>
    </p:spTree>
    <p:extLst>
      <p:ext uri="{BB962C8B-B14F-4D97-AF65-F5344CB8AC3E}">
        <p14:creationId xmlns:p14="http://schemas.microsoft.com/office/powerpoint/2010/main" val="3993034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E338-61D8-9446-AD5B-9AE16798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 - Error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0F9EE1-F221-E34F-94C4-05A42530B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713" y="1825625"/>
            <a:ext cx="6744573" cy="4351338"/>
          </a:xfrm>
        </p:spPr>
      </p:pic>
    </p:spTree>
    <p:extLst>
      <p:ext uri="{BB962C8B-B14F-4D97-AF65-F5344CB8AC3E}">
        <p14:creationId xmlns:p14="http://schemas.microsoft.com/office/powerpoint/2010/main" val="4142628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378C-E6FB-BA45-A643-79449B68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6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Custom Colors to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DB959-828B-6D4F-BA03-896F8D8D8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981" y="968374"/>
            <a:ext cx="11730038" cy="4989514"/>
          </a:xfrm>
          <a:solidFill>
            <a:schemeClr val="bg1"/>
          </a:solidFill>
        </p:spPr>
        <p:txBody>
          <a:bodyPr lIns="182880" tIns="182880" rIns="182880" bIns="182880" numCol="2" spcCol="36576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function </a:t>
            </a:r>
            <a:r>
              <a:rPr lang="en-US" sz="1600" dirty="0" err="1"/>
              <a:t>madisonphp_gutenberg_add_custom_colors</a:t>
            </a:r>
            <a:r>
              <a:rPr lang="en-US" sz="1600" dirty="0"/>
              <a:t>(){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</a:t>
            </a:r>
            <a:r>
              <a:rPr lang="en-US" sz="1600" dirty="0" err="1"/>
              <a:t>wp_enqueue_style</a:t>
            </a:r>
            <a:r>
              <a:rPr lang="en-US" sz="1600" dirty="0"/>
              <a:t>( '</a:t>
            </a:r>
            <a:r>
              <a:rPr lang="en-US" sz="1600" dirty="0" err="1"/>
              <a:t>madisonphp-gutenberg</a:t>
            </a:r>
            <a:r>
              <a:rPr lang="en-US" sz="1600" dirty="0"/>
              <a:t>', </a:t>
            </a:r>
            <a:r>
              <a:rPr lang="en-US" sz="1600" dirty="0" err="1"/>
              <a:t>plugins_url</a:t>
            </a:r>
            <a:r>
              <a:rPr lang="en-US" sz="1600" dirty="0"/>
              <a:t>( '/</a:t>
            </a:r>
            <a:r>
              <a:rPr lang="en-US" sz="1600" dirty="0" err="1"/>
              <a:t>css</a:t>
            </a:r>
            <a:r>
              <a:rPr lang="en-US" sz="1600" dirty="0"/>
              <a:t>/</a:t>
            </a:r>
            <a:r>
              <a:rPr lang="en-US" sz="1600" dirty="0" err="1"/>
              <a:t>madisonphp-gutenberg.css</a:t>
            </a:r>
            <a:r>
              <a:rPr lang="en-US" sz="1600" dirty="0"/>
              <a:t>', __FILE__ ),array(), '1.2');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$colors = </a:t>
            </a:r>
            <a:r>
              <a:rPr lang="en-US" sz="1600" dirty="0" err="1"/>
              <a:t>get_option</a:t>
            </a:r>
            <a:r>
              <a:rPr lang="en-US" sz="1600" dirty="0"/>
              <a:t>('</a:t>
            </a:r>
            <a:r>
              <a:rPr lang="en-US" sz="1600" dirty="0" err="1"/>
              <a:t>madisonphp_gutenberg_options</a:t>
            </a:r>
            <a:r>
              <a:rPr lang="en-US" sz="1600" dirty="0"/>
              <a:t>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</a:t>
            </a:r>
            <a:r>
              <a:rPr lang="en-US" sz="1600" dirty="0" err="1"/>
              <a:t>ob_start</a:t>
            </a:r>
            <a:r>
              <a:rPr lang="en-US" sz="1600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foreach($colors as $key =&gt; $color)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    if(!empty($color))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          switch($key)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case '</a:t>
            </a:r>
            <a:r>
              <a:rPr lang="en-US" sz="1600" dirty="0" err="1"/>
              <a:t>madisonphp_gutenberg_field_primary_color</a:t>
            </a:r>
            <a:r>
              <a:rPr lang="en-US" sz="1600" dirty="0"/>
              <a:t>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     $</a:t>
            </a:r>
            <a:r>
              <a:rPr lang="en-US" sz="1600" dirty="0" err="1"/>
              <a:t>color_name</a:t>
            </a:r>
            <a:r>
              <a:rPr lang="en-US" sz="1600" dirty="0"/>
              <a:t> = "primary-color";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     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case '</a:t>
            </a:r>
            <a:r>
              <a:rPr lang="en-US" sz="1600" dirty="0" err="1"/>
              <a:t>madisonphp_gutenberg_field_secondary_color</a:t>
            </a:r>
            <a:r>
              <a:rPr lang="en-US" sz="1600" dirty="0"/>
              <a:t>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     $</a:t>
            </a:r>
            <a:r>
              <a:rPr lang="en-US" sz="1600" dirty="0" err="1"/>
              <a:t>color_name</a:t>
            </a:r>
            <a:r>
              <a:rPr lang="en-US" sz="1600" dirty="0"/>
              <a:t> = "secondary-color";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     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case 'madisonphp_gutenberg_field_accent_1_color':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     $</a:t>
            </a:r>
            <a:r>
              <a:rPr lang="en-US" sz="1600" dirty="0" err="1"/>
              <a:t>color_name</a:t>
            </a:r>
            <a:r>
              <a:rPr lang="en-US" sz="1600" dirty="0"/>
              <a:t> = "accent-1-color";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      case 'madisonphp_gutenberg_field_accent_2_color':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     $</a:t>
            </a:r>
            <a:r>
              <a:rPr lang="en-US" sz="1600" dirty="0" err="1"/>
              <a:t>color_name</a:t>
            </a:r>
            <a:r>
              <a:rPr lang="en-US" sz="1600" dirty="0"/>
              <a:t> = "accent-2-color";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	     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      echo '.has-' . $</a:t>
            </a:r>
            <a:r>
              <a:rPr lang="en-US" sz="1600" dirty="0" err="1"/>
              <a:t>color_name</a:t>
            </a:r>
            <a:r>
              <a:rPr lang="en-US" sz="1600" dirty="0"/>
              <a:t> . '-color { color: '. $color . '; }’;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      echo '.has-' . $</a:t>
            </a:r>
            <a:r>
              <a:rPr lang="en-US" sz="1600" dirty="0" err="1"/>
              <a:t>color_name</a:t>
            </a:r>
            <a:r>
              <a:rPr lang="en-US" sz="1600" dirty="0"/>
              <a:t> 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            '-background-color { background-color: '. $color . '; }';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$</a:t>
            </a:r>
            <a:r>
              <a:rPr lang="en-US" sz="1600" dirty="0" err="1"/>
              <a:t>custom_css</a:t>
            </a:r>
            <a:r>
              <a:rPr lang="en-US" sz="1600" dirty="0"/>
              <a:t> = </a:t>
            </a:r>
            <a:r>
              <a:rPr lang="en-US" sz="1600" dirty="0" err="1"/>
              <a:t>ob_get_contents</a:t>
            </a:r>
            <a:r>
              <a:rPr lang="en-US" sz="1600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</a:t>
            </a:r>
            <a:r>
              <a:rPr lang="en-US" sz="1600" dirty="0" err="1"/>
              <a:t>ob_end_clean</a:t>
            </a:r>
            <a:r>
              <a:rPr lang="en-US" sz="1600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    </a:t>
            </a:r>
            <a:r>
              <a:rPr lang="en-US" sz="1600" dirty="0" err="1"/>
              <a:t>wp_add_inline_style</a:t>
            </a:r>
            <a:r>
              <a:rPr lang="en-US" sz="1600" dirty="0"/>
              <a:t>( '</a:t>
            </a:r>
            <a:r>
              <a:rPr lang="en-US" sz="1600" dirty="0" err="1"/>
              <a:t>madisonphp-gutenberg</a:t>
            </a:r>
            <a:r>
              <a:rPr lang="en-US" sz="1600" dirty="0"/>
              <a:t>', $</a:t>
            </a:r>
            <a:r>
              <a:rPr lang="en-US" sz="1600" dirty="0" err="1"/>
              <a:t>custom_css</a:t>
            </a:r>
            <a:r>
              <a:rPr lang="en-US" sz="1600" dirty="0"/>
              <a:t> );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DAA12-F381-C44C-9F06-B3E4B08134F2}"/>
              </a:ext>
            </a:extLst>
          </p:cNvPr>
          <p:cNvSpPr txBox="1"/>
          <p:nvPr/>
        </p:nvSpPr>
        <p:spPr>
          <a:xfrm>
            <a:off x="230981" y="6078440"/>
            <a:ext cx="9886949" cy="679545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add_action</a:t>
            </a:r>
            <a:r>
              <a:rPr lang="en-US" dirty="0"/>
              <a:t>( '</a:t>
            </a:r>
            <a:r>
              <a:rPr lang="en-US" dirty="0" err="1"/>
              <a:t>wp_enqueue_scripts</a:t>
            </a:r>
            <a:r>
              <a:rPr lang="en-US" dirty="0"/>
              <a:t>’,  '</a:t>
            </a:r>
            <a:r>
              <a:rPr lang="en-US" dirty="0" err="1"/>
              <a:t>madisonphp_gutenberg_add_custom_colors</a:t>
            </a:r>
            <a:r>
              <a:rPr lang="en-US" dirty="0"/>
              <a:t>' );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DCF815-D5E5-2842-BE20-1A13D66261A4}"/>
              </a:ext>
            </a:extLst>
          </p:cNvPr>
          <p:cNvCxnSpPr>
            <a:stCxn id="3" idx="0"/>
          </p:cNvCxnSpPr>
          <p:nvPr/>
        </p:nvCxnSpPr>
        <p:spPr>
          <a:xfrm>
            <a:off x="6096000" y="968374"/>
            <a:ext cx="0" cy="4989514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02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8C26-17F1-0D49-A850-64A47642D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Custom Color CSS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940E-2301-D64D-92AB-71018972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0128"/>
            <a:ext cx="10515600" cy="4351338"/>
          </a:xfrm>
          <a:solidFill>
            <a:schemeClr val="bg1"/>
          </a:solidFill>
        </p:spPr>
        <p:txBody>
          <a:bodyPr lIns="274320" tIns="274320" rIns="274320" bIns="27432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&lt;style id="</a:t>
            </a:r>
            <a:r>
              <a:rPr lang="en-US" dirty="0" err="1"/>
              <a:t>madisonphp</a:t>
            </a:r>
            <a:r>
              <a:rPr lang="en-US" dirty="0"/>
              <a:t>-</a:t>
            </a:r>
            <a:r>
              <a:rPr lang="en-US" dirty="0" err="1"/>
              <a:t>gutenberg</a:t>
            </a:r>
            <a:r>
              <a:rPr lang="en-US" dirty="0"/>
              <a:t>-inline-</a:t>
            </a:r>
            <a:r>
              <a:rPr lang="en-US" dirty="0" err="1"/>
              <a:t>css</a:t>
            </a:r>
            <a:r>
              <a:rPr lang="en-US" dirty="0"/>
              <a:t>" type="text/</a:t>
            </a:r>
            <a:r>
              <a:rPr lang="en-US" dirty="0" err="1"/>
              <a:t>css</a:t>
            </a:r>
            <a:r>
              <a:rPr lang="en-US" dirty="0"/>
              <a:t>"&gt;</a:t>
            </a:r>
          </a:p>
          <a:p>
            <a:pPr marL="0" indent="0">
              <a:buNone/>
            </a:pPr>
            <a:r>
              <a:rPr lang="en-US" dirty="0"/>
              <a:t>    .has-primary-color-color { color: #2a2a2a; }</a:t>
            </a:r>
          </a:p>
          <a:p>
            <a:pPr marL="0" indent="0">
              <a:buNone/>
            </a:pPr>
            <a:r>
              <a:rPr lang="en-US" dirty="0"/>
              <a:t>    .has-primary-color-background-color { background-color: #2a2a2a; }</a:t>
            </a:r>
          </a:p>
          <a:p>
            <a:pPr marL="0" indent="0">
              <a:buNone/>
            </a:pPr>
            <a:r>
              <a:rPr lang="en-US" dirty="0"/>
              <a:t>    .has-secondary-color-color { color: #f8f8f8; }</a:t>
            </a:r>
          </a:p>
          <a:p>
            <a:pPr marL="0" indent="0">
              <a:buNone/>
            </a:pPr>
            <a:r>
              <a:rPr lang="en-US" dirty="0"/>
              <a:t>    .has-secondary-color-background-color { background-color: #f8f8f8; }</a:t>
            </a:r>
          </a:p>
          <a:p>
            <a:pPr marL="0" indent="0">
              <a:buNone/>
            </a:pPr>
            <a:r>
              <a:rPr lang="en-US" dirty="0"/>
              <a:t>    .has-accent-1-color-color { color: #48c812; }</a:t>
            </a:r>
          </a:p>
          <a:p>
            <a:pPr marL="0" indent="0">
              <a:buNone/>
            </a:pPr>
            <a:r>
              <a:rPr lang="en-US" dirty="0"/>
              <a:t>    .has-accent-1-color-background-color { background-color: #48c812; }</a:t>
            </a:r>
          </a:p>
          <a:p>
            <a:pPr marL="0" indent="0">
              <a:buNone/>
            </a:pPr>
            <a:r>
              <a:rPr lang="en-US" dirty="0"/>
              <a:t>    .has-accent-2-color-color { color: #817290; }</a:t>
            </a:r>
          </a:p>
          <a:p>
            <a:pPr marL="0" indent="0">
              <a:buNone/>
            </a:pPr>
            <a:r>
              <a:rPr lang="en-US" dirty="0"/>
              <a:t>    .has-accent-2-color-background-color { background-color: #817290; }</a:t>
            </a:r>
          </a:p>
          <a:p>
            <a:pPr marL="0" indent="0">
              <a:buNone/>
            </a:pPr>
            <a:r>
              <a:rPr lang="en-US" dirty="0"/>
              <a:t>&lt;/style&gt;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DB648-8D4B-4C44-9DF5-E01B8262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1425575"/>
            <a:ext cx="4826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4FDD-3295-1B4B-909E-9B83132D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4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Options – Adding custom to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E71D-C2A7-3942-B879-CB4FADF6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  <a:solidFill>
            <a:schemeClr val="bg1"/>
          </a:solidFill>
        </p:spPr>
        <p:txBody>
          <a:bodyPr lIns="274320" tIns="274320" rIns="274320" bIns="27432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function </a:t>
            </a:r>
            <a:r>
              <a:rPr lang="en-US" sz="1800" dirty="0" err="1"/>
              <a:t>madison_gutenberg_color_palette</a:t>
            </a:r>
            <a:r>
              <a:rPr lang="en-US" sz="1800" dirty="0"/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$colors = </a:t>
            </a:r>
            <a:r>
              <a:rPr lang="en-US" sz="1800" dirty="0" err="1"/>
              <a:t>get_option</a:t>
            </a:r>
            <a:r>
              <a:rPr lang="en-US" sz="1800" dirty="0"/>
              <a:t>('</a:t>
            </a:r>
            <a:r>
              <a:rPr lang="en-US" sz="1800" dirty="0" err="1"/>
              <a:t>madisonphp_gutenberg_options</a:t>
            </a:r>
            <a:r>
              <a:rPr lang="en-US" sz="1800" dirty="0"/>
              <a:t>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$</a:t>
            </a:r>
            <a:r>
              <a:rPr lang="en-US" sz="1800" dirty="0" err="1"/>
              <a:t>palette_colors</a:t>
            </a:r>
            <a:r>
              <a:rPr lang="en-US" sz="1800" dirty="0"/>
              <a:t> = array();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foreach($colors as $key =&gt; $color)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if(!empty($color))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  switch($key){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       case '</a:t>
            </a:r>
            <a:r>
              <a:rPr lang="en-US" sz="1800" dirty="0" err="1"/>
              <a:t>madisonphp_gutenberg_field_primary_color</a:t>
            </a:r>
            <a:r>
              <a:rPr lang="en-US" sz="1800" dirty="0"/>
              <a:t>’: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           $</a:t>
            </a:r>
            <a:r>
              <a:rPr lang="en-US" sz="1800" dirty="0" err="1"/>
              <a:t>color_name</a:t>
            </a:r>
            <a:r>
              <a:rPr lang="en-US" sz="1800" dirty="0"/>
              <a:t> = "Primary 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           $</a:t>
            </a:r>
            <a:r>
              <a:rPr lang="en-US" sz="1800" dirty="0" err="1"/>
              <a:t>color_slug</a:t>
            </a:r>
            <a:r>
              <a:rPr lang="en-US" sz="1800" dirty="0"/>
              <a:t> = "primary-color";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           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       case '</a:t>
            </a:r>
            <a:r>
              <a:rPr lang="en-US" sz="1800" dirty="0" err="1"/>
              <a:t>madisonphp_gutenberg_field_secondary_color</a:t>
            </a:r>
            <a:r>
              <a:rPr lang="en-US" sz="1800" dirty="0"/>
              <a:t>’: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           $</a:t>
            </a:r>
            <a:r>
              <a:rPr lang="en-US" sz="1800" dirty="0" err="1"/>
              <a:t>color_name</a:t>
            </a:r>
            <a:r>
              <a:rPr lang="en-US" sz="1800" dirty="0"/>
              <a:t> = "Secondary 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           $</a:t>
            </a:r>
            <a:r>
              <a:rPr lang="en-US" sz="1800" dirty="0" err="1"/>
              <a:t>color_slug</a:t>
            </a:r>
            <a:r>
              <a:rPr lang="en-US" sz="1800" dirty="0"/>
              <a:t> = "secondary-color";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           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75888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3EB2-DE8C-894E-8676-37028AB84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  <a:solidFill>
            <a:schemeClr val="bg1"/>
          </a:solidFill>
        </p:spPr>
        <p:txBody>
          <a:bodyPr lIns="274320" tIns="182880" rIns="274320" bIns="27432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case 'madisonphp_gutenberg_field_accent_1_color’: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$</a:t>
            </a:r>
            <a:r>
              <a:rPr lang="en-US" sz="1700" dirty="0" err="1"/>
              <a:t>color_name</a:t>
            </a:r>
            <a:r>
              <a:rPr lang="en-US" sz="1700" dirty="0"/>
              <a:t> = "Accent 1 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$</a:t>
            </a:r>
            <a:r>
              <a:rPr lang="en-US" sz="1700" dirty="0" err="1"/>
              <a:t>color_slug</a:t>
            </a:r>
            <a:r>
              <a:rPr lang="en-US" sz="1700" dirty="0"/>
              <a:t> = "accent-1-color";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case 'madisonphp_gutenberg_field_accent_2_color’: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$</a:t>
            </a:r>
            <a:r>
              <a:rPr lang="en-US" sz="1700" dirty="0" err="1"/>
              <a:t>color_name</a:t>
            </a:r>
            <a:r>
              <a:rPr lang="en-US" sz="1700" dirty="0"/>
              <a:t> = "Accent 2 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$</a:t>
            </a:r>
            <a:r>
              <a:rPr lang="en-US" sz="1700" dirty="0" err="1"/>
              <a:t>color_slug</a:t>
            </a:r>
            <a:r>
              <a:rPr lang="en-US" sz="1700" dirty="0"/>
              <a:t> = "accent-2-color";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default: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$</a:t>
            </a:r>
            <a:r>
              <a:rPr lang="en-US" sz="1700" dirty="0" err="1"/>
              <a:t>color_name</a:t>
            </a:r>
            <a:r>
              <a:rPr lang="en-US" sz="1700" dirty="0"/>
              <a:t> = "";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$</a:t>
            </a:r>
            <a:r>
              <a:rPr lang="en-US" sz="1700" dirty="0" err="1"/>
              <a:t>color_slug</a:t>
            </a:r>
            <a:r>
              <a:rPr lang="en-US" sz="1700" dirty="0"/>
              <a:t> = "";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break;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} //End Switch for setting names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if(!empty($</a:t>
            </a:r>
            <a:r>
              <a:rPr lang="en-US" sz="1700" dirty="0" err="1"/>
              <a:t>color_name</a:t>
            </a:r>
            <a:r>
              <a:rPr lang="en-US" sz="1700" dirty="0"/>
              <a:t>))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$</a:t>
            </a:r>
            <a:r>
              <a:rPr lang="en-US" sz="1700" dirty="0" err="1"/>
              <a:t>palette_colors</a:t>
            </a:r>
            <a:r>
              <a:rPr lang="en-US" sz="1700" dirty="0"/>
              <a:t>[] = array(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 'name'  =&gt; </a:t>
            </a:r>
            <a:r>
              <a:rPr lang="en-US" sz="1700" dirty="0" err="1"/>
              <a:t>esc_html</a:t>
            </a:r>
            <a:r>
              <a:rPr lang="en-US" sz="1700" dirty="0"/>
              <a:t>__( $</a:t>
            </a:r>
            <a:r>
              <a:rPr lang="en-US" sz="1700" dirty="0" err="1"/>
              <a:t>color_name</a:t>
            </a:r>
            <a:r>
              <a:rPr lang="en-US" sz="1700" dirty="0"/>
              <a:t>, '</a:t>
            </a:r>
            <a:r>
              <a:rPr lang="en-US" sz="1700" dirty="0" err="1"/>
              <a:t>madisonphp-gutenberg</a:t>
            </a:r>
            <a:r>
              <a:rPr lang="en-US" sz="1700" dirty="0"/>
              <a:t>’),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 'slug' =&gt; $</a:t>
            </a:r>
            <a:r>
              <a:rPr lang="en-US" sz="1700" dirty="0" err="1"/>
              <a:t>color_slug</a:t>
            </a:r>
            <a:r>
              <a:rPr lang="en-US" sz="1700" dirty="0"/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          'color' =&gt; $color,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    }// End if we need to add it to the palette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  } // End if color is not empty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    } // End foreach Option</a:t>
            </a:r>
          </a:p>
        </p:txBody>
      </p:sp>
    </p:spTree>
    <p:extLst>
      <p:ext uri="{BB962C8B-B14F-4D97-AF65-F5344CB8AC3E}">
        <p14:creationId xmlns:p14="http://schemas.microsoft.com/office/powerpoint/2010/main" val="3689042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7ACDA-1487-CB40-909B-C0A6FEA7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825625"/>
            <a:ext cx="10191750" cy="2532063"/>
          </a:xfrm>
          <a:solidFill>
            <a:schemeClr val="bg1"/>
          </a:solidFill>
        </p:spPr>
        <p:txBody>
          <a:bodyPr lIns="274320" tIns="274320" rIns="274320" bIns="274320"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if(!empty($</a:t>
            </a:r>
            <a:r>
              <a:rPr lang="en-US" dirty="0" err="1"/>
              <a:t>palette_colors</a:t>
            </a:r>
            <a:r>
              <a:rPr lang="en-US" dirty="0"/>
              <a:t>)){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</a:t>
            </a:r>
            <a:r>
              <a:rPr lang="en-US" dirty="0" err="1"/>
              <a:t>add_theme_support</a:t>
            </a:r>
            <a:r>
              <a:rPr lang="en-US" dirty="0"/>
              <a:t>( 'editor-color-palette', $</a:t>
            </a:r>
            <a:r>
              <a:rPr lang="en-US" dirty="0" err="1"/>
              <a:t>palette_colors</a:t>
            </a:r>
            <a:r>
              <a:rPr lang="en-US" dirty="0"/>
              <a:t> 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}//End if we have colors reset palette to them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}//End function </a:t>
            </a:r>
            <a:r>
              <a:rPr lang="en-US" dirty="0" err="1"/>
              <a:t>madison_gutenberg_color_palette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28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DCA7-1858-344C-A121-9378E2CD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-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D2E3CE-F42F-AD4C-8382-03F40149D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447" y="1825625"/>
            <a:ext cx="9061105" cy="4351338"/>
          </a:xfrm>
        </p:spPr>
      </p:pic>
    </p:spTree>
    <p:extLst>
      <p:ext uri="{BB962C8B-B14F-4D97-AF65-F5344CB8AC3E}">
        <p14:creationId xmlns:p14="http://schemas.microsoft.com/office/powerpoint/2010/main" val="3315041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8571-42B9-E44E-87F6-F9827152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Options filled 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C8B3C-3444-FD43-B549-66D24D032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22" y="2011369"/>
            <a:ext cx="8737155" cy="4351338"/>
          </a:xfrm>
        </p:spPr>
      </p:pic>
    </p:spTree>
    <p:extLst>
      <p:ext uri="{BB962C8B-B14F-4D97-AF65-F5344CB8AC3E}">
        <p14:creationId xmlns:p14="http://schemas.microsoft.com/office/powerpoint/2010/main" val="3056306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49F3-6AC2-F641-A8B7-FDC352DA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– Another page?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488F8-2165-EE43-A095-0EE9C4A3A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submenu page: </a:t>
            </a:r>
            <a:r>
              <a:rPr lang="en-US" dirty="0" err="1"/>
              <a:t>madisonphp_gutenberg_options_page</a:t>
            </a:r>
            <a:endParaRPr lang="en-US" dirty="0"/>
          </a:p>
          <a:p>
            <a:pPr lvl="1"/>
            <a:r>
              <a:rPr lang="en-US" dirty="0" err="1"/>
              <a:t>add_submenu_page</a:t>
            </a:r>
            <a:endParaRPr lang="en-US" dirty="0"/>
          </a:p>
          <a:p>
            <a:r>
              <a:rPr lang="en-US" dirty="0"/>
              <a:t>Adding to the: </a:t>
            </a:r>
            <a:r>
              <a:rPr lang="en-US" dirty="0" err="1"/>
              <a:t>madisonphp_gutenberg_settings_init</a:t>
            </a:r>
            <a:endParaRPr lang="en-US" dirty="0"/>
          </a:p>
          <a:p>
            <a:pPr lvl="1"/>
            <a:r>
              <a:rPr lang="en-US" dirty="0" err="1"/>
              <a:t>register_setting</a:t>
            </a:r>
            <a:endParaRPr lang="en-US" dirty="0"/>
          </a:p>
          <a:p>
            <a:pPr lvl="1"/>
            <a:r>
              <a:rPr lang="en-US" dirty="0" err="1"/>
              <a:t>add_settings_section</a:t>
            </a:r>
            <a:endParaRPr lang="en-US" dirty="0"/>
          </a:p>
          <a:p>
            <a:pPr lvl="1"/>
            <a:r>
              <a:rPr lang="en-US" dirty="0" err="1"/>
              <a:t>add_settings_field</a:t>
            </a:r>
            <a:endParaRPr lang="en-US" dirty="0"/>
          </a:p>
          <a:p>
            <a:r>
              <a:rPr lang="en-US" dirty="0"/>
              <a:t>Add the needed callbacks for each of the functions</a:t>
            </a:r>
          </a:p>
        </p:txBody>
      </p:sp>
    </p:spTree>
    <p:extLst>
      <p:ext uri="{BB962C8B-B14F-4D97-AF65-F5344CB8AC3E}">
        <p14:creationId xmlns:p14="http://schemas.microsoft.com/office/powerpoint/2010/main" val="17566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4F36-7290-3C4C-BF40-DB89C2B7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1A7B7-6B00-EA42-B77B-62D76C2D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0631"/>
          </a:xfrm>
        </p:spPr>
        <p:txBody>
          <a:bodyPr numCol="2" spcCol="731520">
            <a:normAutofit/>
          </a:bodyPr>
          <a:lstStyle/>
          <a:p>
            <a:r>
              <a:rPr lang="en-US" dirty="0"/>
              <a:t>Custom post types</a:t>
            </a:r>
          </a:p>
          <a:p>
            <a:r>
              <a:rPr lang="en-US" dirty="0"/>
              <a:t>Short codes</a:t>
            </a:r>
          </a:p>
          <a:p>
            <a:r>
              <a:rPr lang="en-US" dirty="0"/>
              <a:t>Store</a:t>
            </a:r>
          </a:p>
          <a:p>
            <a:r>
              <a:rPr lang="en-US" dirty="0"/>
              <a:t>Events</a:t>
            </a:r>
          </a:p>
          <a:p>
            <a:r>
              <a:rPr lang="en-US" dirty="0"/>
              <a:t>Integration with 3</a:t>
            </a:r>
            <a:r>
              <a:rPr lang="en-US" baseline="30000" dirty="0"/>
              <a:t>rd</a:t>
            </a:r>
            <a:r>
              <a:rPr lang="en-US" dirty="0"/>
              <a:t> party services</a:t>
            </a:r>
          </a:p>
          <a:p>
            <a:r>
              <a:rPr lang="en-US" dirty="0"/>
              <a:t>SEO customizations</a:t>
            </a:r>
          </a:p>
          <a:p>
            <a:r>
              <a:rPr lang="en-US" dirty="0"/>
              <a:t>Job Boards</a:t>
            </a:r>
          </a:p>
          <a:p>
            <a:r>
              <a:rPr lang="en-US" dirty="0"/>
              <a:t>Site optimization </a:t>
            </a:r>
          </a:p>
          <a:p>
            <a:r>
              <a:rPr lang="en-US" dirty="0"/>
              <a:t>Forms</a:t>
            </a:r>
          </a:p>
          <a:p>
            <a:r>
              <a:rPr lang="en-US" dirty="0"/>
              <a:t>Site backups</a:t>
            </a:r>
          </a:p>
          <a:p>
            <a:r>
              <a:rPr lang="en-US" dirty="0"/>
              <a:t>Magic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D4047-72F6-364A-B7B6-7FDC02DD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397094">
            <a:off x="9479553" y="3089604"/>
            <a:ext cx="3455706" cy="489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2C47-AC7A-F446-8532-C14A5C83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6812"/>
            <a:ext cx="10515600" cy="1325563"/>
          </a:xfrm>
        </p:spPr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Additionial</a:t>
            </a:r>
            <a:r>
              <a:rPr lang="en-US" dirty="0"/>
              <a:t> Options Page</a:t>
            </a:r>
          </a:p>
        </p:txBody>
      </p:sp>
    </p:spTree>
    <p:extLst>
      <p:ext uri="{BB962C8B-B14F-4D97-AF65-F5344CB8AC3E}">
        <p14:creationId xmlns:p14="http://schemas.microsoft.com/office/powerpoint/2010/main" val="1110250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5CBB-02B5-8C42-A290-9469A369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69EA-359A-9A4E-A72B-459CD6D9B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32288"/>
          </a:xfrm>
          <a:solidFill>
            <a:schemeClr val="bg1"/>
          </a:solidFill>
        </p:spPr>
        <p:txBody>
          <a:bodyPr lIns="274320" tIns="274320" rIns="274320" bIns="274320"/>
          <a:lstStyle/>
          <a:p>
            <a:pPr marL="0" indent="0" fontAlgn="base">
              <a:buNone/>
            </a:pPr>
            <a:r>
              <a:rPr lang="en-US" dirty="0" err="1"/>
              <a:t>wp_register_script</a:t>
            </a:r>
            <a:r>
              <a:rPr lang="en-US" dirty="0"/>
              <a:t>( </a:t>
            </a:r>
          </a:p>
          <a:p>
            <a:pPr marL="0" indent="0" fontAlgn="base">
              <a:lnSpc>
                <a:spcPct val="150000"/>
              </a:lnSpc>
              <a:spcBef>
                <a:spcPts val="400"/>
              </a:spcBef>
              <a:buNone/>
            </a:pPr>
            <a:r>
              <a:rPr lang="en-US" i="1" dirty="0"/>
              <a:t>    string</a:t>
            </a:r>
            <a:r>
              <a:rPr lang="en-US" dirty="0"/>
              <a:t> $handle, </a:t>
            </a:r>
          </a:p>
          <a:p>
            <a:pPr marL="0" indent="0" fontAlgn="base">
              <a:buNone/>
            </a:pPr>
            <a:r>
              <a:rPr lang="en-US" i="1" dirty="0"/>
              <a:t>    string</a:t>
            </a:r>
            <a:r>
              <a:rPr lang="en-US" dirty="0"/>
              <a:t> $</a:t>
            </a:r>
            <a:r>
              <a:rPr lang="en-US" dirty="0" err="1"/>
              <a:t>src</a:t>
            </a:r>
            <a:r>
              <a:rPr lang="en-US" dirty="0"/>
              <a:t>, </a:t>
            </a:r>
          </a:p>
          <a:p>
            <a:pPr marL="0" indent="0" fontAlgn="base">
              <a:buNone/>
            </a:pPr>
            <a:r>
              <a:rPr lang="en-US" i="1" dirty="0"/>
              <a:t>    array</a:t>
            </a:r>
            <a:r>
              <a:rPr lang="en-US" dirty="0"/>
              <a:t> $deps = array(),</a:t>
            </a:r>
          </a:p>
          <a:p>
            <a:pPr marL="0" indent="0" fontAlgn="base">
              <a:buNone/>
            </a:pPr>
            <a:r>
              <a:rPr lang="en-US" i="1" dirty="0"/>
              <a:t>    </a:t>
            </a:r>
            <a:r>
              <a:rPr lang="en-US" i="1" dirty="0" err="1"/>
              <a:t>string|bool|null</a:t>
            </a:r>
            <a:r>
              <a:rPr lang="en-US" dirty="0"/>
              <a:t> $</a:t>
            </a:r>
            <a:r>
              <a:rPr lang="en-US" dirty="0" err="1"/>
              <a:t>ver</a:t>
            </a:r>
            <a:r>
              <a:rPr lang="en-US" dirty="0"/>
              <a:t> = false, </a:t>
            </a:r>
          </a:p>
          <a:p>
            <a:pPr marL="0" indent="0" fontAlgn="base">
              <a:buNone/>
            </a:pPr>
            <a:r>
              <a:rPr lang="en-US" i="1" dirty="0"/>
              <a:t>    bool</a:t>
            </a:r>
            <a:r>
              <a:rPr lang="en-US" dirty="0"/>
              <a:t> $</a:t>
            </a:r>
            <a:r>
              <a:rPr lang="en-US" dirty="0" err="1"/>
              <a:t>in_footer</a:t>
            </a:r>
            <a:r>
              <a:rPr lang="en-US" dirty="0"/>
              <a:t> = false </a:t>
            </a:r>
          </a:p>
          <a:p>
            <a:pPr marL="0" indent="0" fontAlgn="base">
              <a:buNone/>
            </a:pP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64B72-26CD-C94C-B3A2-88BA592FB850}"/>
              </a:ext>
            </a:extLst>
          </p:cNvPr>
          <p:cNvSpPr txBox="1"/>
          <p:nvPr/>
        </p:nvSpPr>
        <p:spPr>
          <a:xfrm>
            <a:off x="6338887" y="1825625"/>
            <a:ext cx="5257799" cy="4339650"/>
          </a:xfrm>
          <a:prstGeom prst="rect">
            <a:avLst/>
          </a:prstGeom>
          <a:solidFill>
            <a:schemeClr val="bg1"/>
          </a:solidFill>
        </p:spPr>
        <p:txBody>
          <a:bodyPr wrap="square" lIns="274320" tIns="274320" rIns="274320" bIns="27432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800" dirty="0" err="1"/>
              <a:t>wp_enqueue_script</a:t>
            </a:r>
            <a:r>
              <a:rPr lang="en-US" sz="2800" dirty="0"/>
              <a:t>( </a:t>
            </a:r>
          </a:p>
          <a:p>
            <a:pPr>
              <a:spcBef>
                <a:spcPts val="1000"/>
              </a:spcBef>
            </a:pPr>
            <a:r>
              <a:rPr lang="en-US" sz="2800" i="1" dirty="0"/>
              <a:t>    string</a:t>
            </a:r>
            <a:r>
              <a:rPr lang="en-US" sz="2800" dirty="0"/>
              <a:t> $handle, </a:t>
            </a:r>
          </a:p>
          <a:p>
            <a:pPr>
              <a:spcBef>
                <a:spcPts val="1000"/>
              </a:spcBef>
            </a:pPr>
            <a:r>
              <a:rPr lang="en-US" sz="2800" i="1" dirty="0"/>
              <a:t>    string</a:t>
            </a:r>
            <a:r>
              <a:rPr lang="en-US" sz="2800" dirty="0"/>
              <a:t> $</a:t>
            </a:r>
            <a:r>
              <a:rPr lang="en-US" sz="2800" dirty="0" err="1"/>
              <a:t>src</a:t>
            </a:r>
            <a:r>
              <a:rPr lang="en-US" sz="2800" dirty="0"/>
              <a:t> = ’’, </a:t>
            </a:r>
          </a:p>
          <a:p>
            <a:pPr>
              <a:spcBef>
                <a:spcPts val="1000"/>
              </a:spcBef>
            </a:pPr>
            <a:r>
              <a:rPr lang="en-US" sz="2800" i="1" dirty="0"/>
              <a:t>    array</a:t>
            </a:r>
            <a:r>
              <a:rPr lang="en-US" sz="2800" dirty="0"/>
              <a:t> $deps = array(),</a:t>
            </a:r>
          </a:p>
          <a:p>
            <a:pPr>
              <a:spcBef>
                <a:spcPts val="1000"/>
              </a:spcBef>
            </a:pPr>
            <a:r>
              <a:rPr lang="en-US" sz="2800" i="1" dirty="0"/>
              <a:t>    </a:t>
            </a:r>
            <a:r>
              <a:rPr lang="en-US" sz="2800" i="1" dirty="0" err="1"/>
              <a:t>string|bool|null</a:t>
            </a:r>
            <a:r>
              <a:rPr lang="en-US" sz="2800" dirty="0"/>
              <a:t> $</a:t>
            </a:r>
            <a:r>
              <a:rPr lang="en-US" sz="2800" dirty="0" err="1"/>
              <a:t>ver</a:t>
            </a:r>
            <a:r>
              <a:rPr lang="en-US" sz="2800" dirty="0"/>
              <a:t> = false, </a:t>
            </a:r>
          </a:p>
          <a:p>
            <a:pPr>
              <a:spcBef>
                <a:spcPts val="1000"/>
              </a:spcBef>
            </a:pPr>
            <a:r>
              <a:rPr lang="en-US" sz="2800" i="1" dirty="0"/>
              <a:t>    bool</a:t>
            </a:r>
            <a:r>
              <a:rPr lang="en-US" sz="2800" dirty="0"/>
              <a:t> $</a:t>
            </a:r>
            <a:r>
              <a:rPr lang="en-US" sz="2800" dirty="0" err="1"/>
              <a:t>in_footer</a:t>
            </a:r>
            <a:r>
              <a:rPr lang="en-US" sz="2800" dirty="0"/>
              <a:t> = false </a:t>
            </a:r>
          </a:p>
          <a:p>
            <a:pPr>
              <a:spcBef>
                <a:spcPts val="1000"/>
              </a:spcBef>
            </a:pPr>
            <a:r>
              <a:rPr lang="en-US" sz="28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60E5E-2B45-ED48-8403-CC6187AA296A}"/>
              </a:ext>
            </a:extLst>
          </p:cNvPr>
          <p:cNvSpPr/>
          <p:nvPr/>
        </p:nvSpPr>
        <p:spPr>
          <a:xfrm>
            <a:off x="1200150" y="3228975"/>
            <a:ext cx="9115425" cy="50006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3A42-4C1C-5E4F-9B74-B243FA67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 Post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35B3A-55BA-ED44-B758-07DF7F0F8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003675"/>
          </a:xfrm>
          <a:solidFill>
            <a:schemeClr val="bg1"/>
          </a:solidFill>
        </p:spPr>
        <p:txBody>
          <a:bodyPr lIns="274320" tIns="274320" rIns="274320" bIns="274320"/>
          <a:lstStyle/>
          <a:p>
            <a:pPr marL="0" indent="0">
              <a:buNone/>
            </a:pPr>
            <a:r>
              <a:rPr lang="en-US" dirty="0" err="1"/>
              <a:t>register_post_type</a:t>
            </a:r>
            <a:r>
              <a:rPr lang="en-US" dirty="0"/>
              <a:t>( </a:t>
            </a:r>
          </a:p>
          <a:p>
            <a:pPr marL="0" indent="0">
              <a:buNone/>
            </a:pPr>
            <a:r>
              <a:rPr lang="en-US" i="1" dirty="0"/>
              <a:t>    string</a:t>
            </a:r>
            <a:r>
              <a:rPr lang="en-US" dirty="0"/>
              <a:t> $</a:t>
            </a:r>
            <a:r>
              <a:rPr lang="en-US" dirty="0" err="1"/>
              <a:t>post_type</a:t>
            </a:r>
            <a:r>
              <a:rPr lang="en-US" dirty="0"/>
              <a:t>, </a:t>
            </a:r>
          </a:p>
          <a:p>
            <a:pPr marL="0" indent="0">
              <a:buNone/>
            </a:pPr>
            <a:r>
              <a:rPr lang="en-US" i="1" dirty="0"/>
              <a:t>    array</a:t>
            </a:r>
            <a:r>
              <a:rPr lang="en-US" dirty="0"/>
              <a:t> $</a:t>
            </a:r>
            <a:r>
              <a:rPr lang="en-US" dirty="0" err="1"/>
              <a:t>args</a:t>
            </a:r>
            <a:r>
              <a:rPr lang="en-US" dirty="0"/>
              <a:t> = array()</a:t>
            </a:r>
          </a:p>
          <a:p>
            <a:pPr marL="0" indent="0">
              <a:buNone/>
            </a:pPr>
            <a:r>
              <a:rPr lang="en-US" dirty="0"/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9159B-9639-9748-8D90-407FBECF4F49}"/>
              </a:ext>
            </a:extLst>
          </p:cNvPr>
          <p:cNvSpPr txBox="1"/>
          <p:nvPr/>
        </p:nvSpPr>
        <p:spPr>
          <a:xfrm>
            <a:off x="6372225" y="2234347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Post type. (</a:t>
            </a:r>
            <a:r>
              <a:rPr lang="en-US" sz="2400" b="1" dirty="0"/>
              <a:t>max. 20 characters, cannot contain capital letters or spaces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6369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3D59-7AB3-B042-8E5F-82FCE60B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CPT -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C958-9C9B-E94A-8DD7-BCBB3DDBE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76513" cy="1325563"/>
          </a:xfrm>
        </p:spPr>
        <p:txBody>
          <a:bodyPr/>
          <a:lstStyle/>
          <a:p>
            <a:r>
              <a:rPr lang="en-US" i="1" dirty="0"/>
              <a:t>(string) </a:t>
            </a:r>
            <a:r>
              <a:rPr lang="en-US" dirty="0"/>
              <a:t>label</a:t>
            </a:r>
          </a:p>
          <a:p>
            <a:r>
              <a:rPr lang="en-US" i="1" dirty="0"/>
              <a:t>(array)</a:t>
            </a:r>
            <a:r>
              <a:rPr lang="en-US" dirty="0"/>
              <a:t> labels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C6E19-DF05-2949-AA29-D497A7262D89}"/>
              </a:ext>
            </a:extLst>
          </p:cNvPr>
          <p:cNvSpPr txBox="1"/>
          <p:nvPr/>
        </p:nvSpPr>
        <p:spPr>
          <a:xfrm>
            <a:off x="838199" y="2957514"/>
            <a:ext cx="10734675" cy="353536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400" dirty="0"/>
              <a:t>name</a:t>
            </a:r>
          </a:p>
          <a:p>
            <a:r>
              <a:rPr lang="en-US" sz="2400" dirty="0" err="1"/>
              <a:t>singular_name</a:t>
            </a:r>
            <a:endParaRPr lang="en-US" sz="2400" dirty="0"/>
          </a:p>
          <a:p>
            <a:r>
              <a:rPr lang="en-US" sz="2400" dirty="0" err="1"/>
              <a:t>add_new</a:t>
            </a:r>
            <a:endParaRPr lang="en-US" sz="2400" dirty="0"/>
          </a:p>
          <a:p>
            <a:r>
              <a:rPr lang="en-US" sz="2400" dirty="0" err="1"/>
              <a:t>add_new_item</a:t>
            </a:r>
            <a:endParaRPr lang="en-US" sz="2400" dirty="0"/>
          </a:p>
          <a:p>
            <a:r>
              <a:rPr lang="en-US" sz="2400" dirty="0" err="1"/>
              <a:t>edit_item</a:t>
            </a:r>
            <a:endParaRPr lang="en-US" sz="2400" dirty="0"/>
          </a:p>
          <a:p>
            <a:r>
              <a:rPr lang="en-US" sz="2400" dirty="0" err="1"/>
              <a:t>new_item</a:t>
            </a:r>
            <a:endParaRPr lang="en-US" sz="2400" dirty="0"/>
          </a:p>
          <a:p>
            <a:r>
              <a:rPr lang="en-US" sz="2400" dirty="0" err="1"/>
              <a:t>view_item</a:t>
            </a:r>
            <a:endParaRPr lang="en-US" sz="2400" dirty="0"/>
          </a:p>
          <a:p>
            <a:r>
              <a:rPr lang="en-US" sz="2400" dirty="0" err="1"/>
              <a:t>view_items</a:t>
            </a:r>
            <a:endParaRPr lang="en-US" sz="2400" dirty="0"/>
          </a:p>
          <a:p>
            <a:r>
              <a:rPr lang="en-US" sz="2400" dirty="0" err="1"/>
              <a:t>search_items</a:t>
            </a:r>
            <a:endParaRPr lang="en-US" sz="2400" dirty="0"/>
          </a:p>
          <a:p>
            <a:r>
              <a:rPr lang="en-US" sz="2400" dirty="0" err="1"/>
              <a:t>not_found</a:t>
            </a:r>
            <a:endParaRPr lang="en-US" sz="2400" dirty="0"/>
          </a:p>
          <a:p>
            <a:r>
              <a:rPr lang="en-US" sz="2400" dirty="0" err="1"/>
              <a:t>not_found_in_trash</a:t>
            </a:r>
            <a:endParaRPr lang="en-US" sz="2400" dirty="0"/>
          </a:p>
          <a:p>
            <a:r>
              <a:rPr lang="en-US" sz="2400" dirty="0" err="1"/>
              <a:t>parent_item_colon</a:t>
            </a:r>
            <a:endParaRPr lang="en-US" sz="2400" dirty="0"/>
          </a:p>
          <a:p>
            <a:r>
              <a:rPr lang="en-US" sz="2400" dirty="0" err="1"/>
              <a:t>all_items</a:t>
            </a:r>
            <a:endParaRPr lang="en-US" sz="2400" dirty="0"/>
          </a:p>
          <a:p>
            <a:r>
              <a:rPr lang="en-US" sz="2400" dirty="0"/>
              <a:t>archives</a:t>
            </a:r>
          </a:p>
          <a:p>
            <a:r>
              <a:rPr lang="en-US" sz="2400" dirty="0"/>
              <a:t>attributes</a:t>
            </a:r>
          </a:p>
          <a:p>
            <a:r>
              <a:rPr lang="en-US" sz="2400" dirty="0" err="1"/>
              <a:t>insert_into_item</a:t>
            </a:r>
            <a:endParaRPr lang="en-US" sz="2400" dirty="0"/>
          </a:p>
          <a:p>
            <a:r>
              <a:rPr lang="en-US" sz="2400" dirty="0" err="1"/>
              <a:t>uploaded_to_this_item</a:t>
            </a:r>
            <a:endParaRPr lang="en-US" sz="2400" dirty="0"/>
          </a:p>
          <a:p>
            <a:r>
              <a:rPr lang="en-US" sz="2400" dirty="0" err="1"/>
              <a:t>featured_image</a:t>
            </a:r>
            <a:endParaRPr lang="en-US" sz="2400" dirty="0"/>
          </a:p>
          <a:p>
            <a:r>
              <a:rPr lang="en-US" sz="2400" dirty="0" err="1"/>
              <a:t>set_featured_image</a:t>
            </a:r>
            <a:endParaRPr lang="en-US" sz="2400" dirty="0"/>
          </a:p>
          <a:p>
            <a:r>
              <a:rPr lang="en-US" sz="2400" dirty="0" err="1"/>
              <a:t>remove_featured_image</a:t>
            </a:r>
            <a:endParaRPr lang="en-US" sz="2400" dirty="0"/>
          </a:p>
          <a:p>
            <a:r>
              <a:rPr lang="en-US" sz="2400" dirty="0" err="1"/>
              <a:t>use_featured_image</a:t>
            </a:r>
            <a:endParaRPr lang="en-US" sz="2400" dirty="0"/>
          </a:p>
          <a:p>
            <a:r>
              <a:rPr lang="en-US" sz="2400" dirty="0" err="1"/>
              <a:t>menu_name</a:t>
            </a:r>
            <a:endParaRPr lang="en-US" sz="2400" dirty="0"/>
          </a:p>
          <a:p>
            <a:r>
              <a:rPr lang="en-US" sz="2400" dirty="0" err="1"/>
              <a:t>filter_items_list</a:t>
            </a:r>
            <a:endParaRPr lang="en-US" sz="2400" dirty="0"/>
          </a:p>
          <a:p>
            <a:r>
              <a:rPr lang="en-US" sz="2400" dirty="0" err="1"/>
              <a:t>items_list_navigation</a:t>
            </a:r>
            <a:endParaRPr lang="en-US" sz="2400" dirty="0"/>
          </a:p>
          <a:p>
            <a:r>
              <a:rPr lang="en-US" sz="2400" dirty="0" err="1"/>
              <a:t>items_list</a:t>
            </a:r>
            <a:endParaRPr lang="en-US" sz="2400" dirty="0"/>
          </a:p>
          <a:p>
            <a:r>
              <a:rPr lang="en-US" sz="2400" dirty="0" err="1"/>
              <a:t>name_admin_bar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637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09C0-158F-6B47-B318-7C3AB260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CPT – </a:t>
            </a:r>
            <a:r>
              <a:rPr lang="en-US" dirty="0" err="1"/>
              <a:t>Args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74E2A-C644-DD45-9E1F-BA957393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i="1" dirty="0"/>
              <a:t>(string)</a:t>
            </a:r>
            <a:r>
              <a:rPr lang="en-US" dirty="0"/>
              <a:t> description</a:t>
            </a:r>
          </a:p>
          <a:p>
            <a:r>
              <a:rPr lang="en-US" i="1" dirty="0"/>
              <a:t>(bool) </a:t>
            </a:r>
            <a:r>
              <a:rPr lang="en-US" dirty="0"/>
              <a:t>public</a:t>
            </a:r>
          </a:p>
          <a:p>
            <a:r>
              <a:rPr lang="en-US" i="1" dirty="0"/>
              <a:t>(bool)</a:t>
            </a:r>
            <a:r>
              <a:rPr lang="en-US" dirty="0"/>
              <a:t> </a:t>
            </a:r>
            <a:r>
              <a:rPr lang="en-US" dirty="0" err="1"/>
              <a:t>exclude_from_search</a:t>
            </a:r>
            <a:endParaRPr lang="en-US" dirty="0"/>
          </a:p>
          <a:p>
            <a:r>
              <a:rPr lang="en-US" i="1" dirty="0"/>
              <a:t>(bool) </a:t>
            </a:r>
            <a:r>
              <a:rPr lang="en-US" dirty="0" err="1"/>
              <a:t>publicly_queryable</a:t>
            </a:r>
            <a:endParaRPr lang="en-US" dirty="0"/>
          </a:p>
          <a:p>
            <a:r>
              <a:rPr lang="en-US" i="1" dirty="0"/>
              <a:t>(bool) </a:t>
            </a:r>
            <a:r>
              <a:rPr lang="en-US" dirty="0" err="1"/>
              <a:t>show_ui</a:t>
            </a:r>
            <a:endParaRPr lang="en-US" dirty="0"/>
          </a:p>
          <a:p>
            <a:r>
              <a:rPr lang="en-US" i="1" dirty="0"/>
              <a:t>(bool) </a:t>
            </a:r>
            <a:r>
              <a:rPr lang="en-US" dirty="0" err="1"/>
              <a:t>show_in_nav_menus</a:t>
            </a:r>
            <a:endParaRPr lang="en-US" dirty="0"/>
          </a:p>
          <a:p>
            <a:r>
              <a:rPr lang="en-US" i="1" dirty="0"/>
              <a:t>(bool/string) </a:t>
            </a:r>
            <a:r>
              <a:rPr lang="en-US" dirty="0" err="1"/>
              <a:t>show_in_menu</a:t>
            </a:r>
            <a:endParaRPr lang="en-US" dirty="0"/>
          </a:p>
          <a:p>
            <a:r>
              <a:rPr lang="en-US" i="1" dirty="0"/>
              <a:t>(bool) </a:t>
            </a:r>
            <a:r>
              <a:rPr lang="en-US" dirty="0" err="1"/>
              <a:t>show_in_admin_bar</a:t>
            </a:r>
            <a:endParaRPr lang="en-US" dirty="0"/>
          </a:p>
          <a:p>
            <a:r>
              <a:rPr lang="en-US" i="1" dirty="0"/>
              <a:t>(</a:t>
            </a:r>
            <a:r>
              <a:rPr lang="en-US" i="1" dirty="0" err="1"/>
              <a:t>int</a:t>
            </a:r>
            <a:r>
              <a:rPr lang="en-US" i="1" dirty="0"/>
              <a:t>) </a:t>
            </a:r>
            <a:r>
              <a:rPr lang="en-US" dirty="0" err="1"/>
              <a:t>menu_position</a:t>
            </a:r>
            <a:endParaRPr lang="en-US" dirty="0"/>
          </a:p>
          <a:p>
            <a:r>
              <a:rPr lang="en-US" i="1" dirty="0"/>
              <a:t>(string) </a:t>
            </a:r>
            <a:r>
              <a:rPr lang="en-US" dirty="0" err="1"/>
              <a:t>menu_icon</a:t>
            </a:r>
            <a:endParaRPr lang="en-US" dirty="0"/>
          </a:p>
          <a:p>
            <a:r>
              <a:rPr lang="en-US" i="1" dirty="0"/>
              <a:t>(array)</a:t>
            </a:r>
            <a:r>
              <a:rPr lang="en-US" dirty="0"/>
              <a:t> </a:t>
            </a:r>
            <a:r>
              <a:rPr lang="en-US" dirty="0" err="1"/>
              <a:t>capability_type</a:t>
            </a:r>
            <a:endParaRPr lang="en-US" dirty="0"/>
          </a:p>
          <a:p>
            <a:r>
              <a:rPr lang="en-US" i="1" dirty="0"/>
              <a:t>(array)</a:t>
            </a:r>
            <a:r>
              <a:rPr lang="en-US" dirty="0"/>
              <a:t> capabilities</a:t>
            </a:r>
          </a:p>
          <a:p>
            <a:r>
              <a:rPr lang="en-US" i="1" dirty="0"/>
              <a:t>(bool) </a:t>
            </a:r>
            <a:r>
              <a:rPr lang="en-US" dirty="0" err="1"/>
              <a:t>map_meta</a:t>
            </a:r>
            <a:r>
              <a:rPr lang="en-US" dirty="0"/>
              <a:t>_ cap</a:t>
            </a:r>
          </a:p>
          <a:p>
            <a:r>
              <a:rPr lang="en-US" i="1" dirty="0"/>
              <a:t>(bool) </a:t>
            </a:r>
            <a:r>
              <a:rPr lang="en-US" dirty="0"/>
              <a:t>hierarchical</a:t>
            </a:r>
          </a:p>
          <a:p>
            <a:r>
              <a:rPr lang="en-US" i="1" dirty="0"/>
              <a:t>(array/bool)</a:t>
            </a:r>
            <a:r>
              <a:rPr lang="en-US" dirty="0"/>
              <a:t> supports</a:t>
            </a:r>
          </a:p>
          <a:p>
            <a:r>
              <a:rPr lang="en-US" i="1" dirty="0"/>
              <a:t>(callback) </a:t>
            </a:r>
            <a:r>
              <a:rPr lang="en-US" dirty="0" err="1"/>
              <a:t>register_meta_box_cb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91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74A1-B99A-824D-84C6-FC0A0986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CPT -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95A2-AC11-D743-BDD4-C6FB5C446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77438" cy="2989263"/>
          </a:xfrm>
        </p:spPr>
        <p:txBody>
          <a:bodyPr numCol="2">
            <a:normAutofit/>
          </a:bodyPr>
          <a:lstStyle/>
          <a:p>
            <a:r>
              <a:rPr lang="en-US" i="1" dirty="0"/>
              <a:t>(array) </a:t>
            </a:r>
            <a:r>
              <a:rPr lang="en-US" dirty="0"/>
              <a:t>taxonomies</a:t>
            </a:r>
          </a:p>
          <a:p>
            <a:r>
              <a:rPr lang="en-US" i="1" dirty="0"/>
              <a:t>(bool/string)</a:t>
            </a:r>
            <a:r>
              <a:rPr lang="en-US" dirty="0"/>
              <a:t> </a:t>
            </a:r>
            <a:r>
              <a:rPr lang="en-US" dirty="0" err="1"/>
              <a:t>has_archive</a:t>
            </a:r>
            <a:endParaRPr lang="en-US" dirty="0"/>
          </a:p>
          <a:p>
            <a:r>
              <a:rPr lang="en-US" i="1" dirty="0"/>
              <a:t>(bool/array)</a:t>
            </a:r>
            <a:r>
              <a:rPr lang="en-US" dirty="0"/>
              <a:t> rewrite</a:t>
            </a:r>
          </a:p>
          <a:p>
            <a:r>
              <a:rPr lang="en-US" i="1" dirty="0"/>
              <a:t>(string) </a:t>
            </a:r>
            <a:r>
              <a:rPr lang="en-US" dirty="0" err="1"/>
              <a:t>permalink_epmask</a:t>
            </a:r>
            <a:endParaRPr lang="en-US" dirty="0"/>
          </a:p>
          <a:p>
            <a:r>
              <a:rPr lang="en-US" i="1" dirty="0"/>
              <a:t>(bool/string)</a:t>
            </a:r>
            <a:r>
              <a:rPr lang="en-US" dirty="0"/>
              <a:t> </a:t>
            </a:r>
            <a:r>
              <a:rPr lang="en-US" dirty="0" err="1"/>
              <a:t>query_var</a:t>
            </a:r>
            <a:endParaRPr lang="en-US" dirty="0"/>
          </a:p>
          <a:p>
            <a:r>
              <a:rPr lang="en-US" i="1" dirty="0"/>
              <a:t>(bool)</a:t>
            </a:r>
            <a:r>
              <a:rPr lang="en-US" dirty="0"/>
              <a:t> </a:t>
            </a:r>
            <a:r>
              <a:rPr lang="en-US" dirty="0" err="1"/>
              <a:t>can_export</a:t>
            </a:r>
            <a:endParaRPr lang="en-US" dirty="0"/>
          </a:p>
          <a:p>
            <a:r>
              <a:rPr lang="en-US" i="1" dirty="0"/>
              <a:t>(bool) </a:t>
            </a:r>
            <a:r>
              <a:rPr lang="en-US" dirty="0" err="1"/>
              <a:t>delete_with_user</a:t>
            </a:r>
            <a:endParaRPr lang="en-US" dirty="0"/>
          </a:p>
          <a:p>
            <a:r>
              <a:rPr lang="en-US" i="1" dirty="0"/>
              <a:t>(bool) </a:t>
            </a:r>
            <a:r>
              <a:rPr lang="en-US" dirty="0" err="1"/>
              <a:t>show_in_rest</a:t>
            </a:r>
            <a:endParaRPr lang="en-US" dirty="0"/>
          </a:p>
          <a:p>
            <a:r>
              <a:rPr lang="en-US" i="1" dirty="0"/>
              <a:t>(string)</a:t>
            </a:r>
            <a:r>
              <a:rPr lang="en-US" dirty="0"/>
              <a:t> </a:t>
            </a:r>
            <a:r>
              <a:rPr lang="en-US" dirty="0" err="1"/>
              <a:t>rest_base</a:t>
            </a:r>
            <a:endParaRPr lang="en-US" dirty="0"/>
          </a:p>
          <a:p>
            <a:r>
              <a:rPr lang="en-US" i="1" dirty="0"/>
              <a:t>(string)</a:t>
            </a:r>
            <a:r>
              <a:rPr lang="en-US" dirty="0"/>
              <a:t> </a:t>
            </a:r>
            <a:r>
              <a:rPr lang="en-US" dirty="0" err="1"/>
              <a:t>rest_controller_class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7B6B8-ACCF-0E4D-807F-D721CE6780C8}"/>
              </a:ext>
            </a:extLst>
          </p:cNvPr>
          <p:cNvSpPr txBox="1"/>
          <p:nvPr/>
        </p:nvSpPr>
        <p:spPr>
          <a:xfrm>
            <a:off x="838199" y="4949824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codex.wordpress.org</a:t>
            </a:r>
            <a:r>
              <a:rPr lang="en-US" sz="2400" dirty="0"/>
              <a:t>/</a:t>
            </a:r>
            <a:r>
              <a:rPr lang="en-US" sz="2400" dirty="0" err="1"/>
              <a:t>Function_Reference</a:t>
            </a:r>
            <a:r>
              <a:rPr lang="en-US" sz="2400" dirty="0"/>
              <a:t>/</a:t>
            </a:r>
            <a:r>
              <a:rPr lang="en-US" sz="2400" dirty="0" err="1"/>
              <a:t>register_post_type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477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C606-2AB3-9245-90EC-0D58B0C3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73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CPT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1B238-E9DC-FA43-90F9-1C822721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027906"/>
            <a:ext cx="10515600" cy="5491163"/>
          </a:xfrm>
          <a:solidFill>
            <a:schemeClr val="bg1"/>
          </a:solidFill>
        </p:spPr>
        <p:txBody>
          <a:bodyPr lIns="274320" tIns="274320" rIns="274320" bIns="274320">
            <a:no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sz="1900" dirty="0" err="1"/>
              <a:t>register_post_type</a:t>
            </a:r>
            <a:r>
              <a:rPr lang="en-US" sz="1900" dirty="0"/>
              <a:t>( 'news',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array(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'labels' =&gt; array(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'name' =&gt; __( 'News Articles'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singular_name</a:t>
            </a:r>
            <a:r>
              <a:rPr lang="en-US" sz="1900" dirty="0"/>
              <a:t>' =&gt; __( 'News Article'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add_new</a:t>
            </a:r>
            <a:r>
              <a:rPr lang="en-US" sz="1900" dirty="0"/>
              <a:t>' =&gt; __( 'Add New News Article'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add_new_item</a:t>
            </a:r>
            <a:r>
              <a:rPr lang="en-US" sz="1900" dirty="0"/>
              <a:t>'       =&gt; __( 'Add New News Article'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new_item</a:t>
            </a:r>
            <a:r>
              <a:rPr lang="en-US" sz="1900" dirty="0"/>
              <a:t>'           =&gt; __( 'New News Article'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edit_item</a:t>
            </a:r>
            <a:r>
              <a:rPr lang="en-US" sz="1900" dirty="0"/>
              <a:t>'          =&gt; __( 'Edit News Article'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view_item</a:t>
            </a:r>
            <a:r>
              <a:rPr lang="en-US" sz="1900" dirty="0"/>
              <a:t>'          =&gt; __( 'View News Article'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all_items</a:t>
            </a:r>
            <a:r>
              <a:rPr lang="en-US" sz="1900" dirty="0"/>
              <a:t>'          =&gt; __( 'All News Articles'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search_items</a:t>
            </a:r>
            <a:r>
              <a:rPr lang="en-US" sz="1900" dirty="0"/>
              <a:t>'       =&gt; __( 'Search News Articles'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parent_item_colon</a:t>
            </a:r>
            <a:r>
              <a:rPr lang="en-US" sz="1900" dirty="0"/>
              <a:t>'  =&gt; __( 'Parent News Articles:'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not_found</a:t>
            </a:r>
            <a:r>
              <a:rPr lang="en-US" sz="1900" dirty="0"/>
              <a:t>'          =&gt; __( 'No news </a:t>
            </a:r>
            <a:r>
              <a:rPr lang="en-US" sz="1900" dirty="0" err="1"/>
              <a:t>articless</a:t>
            </a:r>
            <a:r>
              <a:rPr lang="en-US" sz="1900" dirty="0"/>
              <a:t> found.'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not_found_in_trash</a:t>
            </a:r>
            <a:r>
              <a:rPr lang="en-US" sz="1900" dirty="0"/>
              <a:t>' =&gt; __( 'No news articles found in trash.’ 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),</a:t>
            </a:r>
          </a:p>
        </p:txBody>
      </p:sp>
    </p:spTree>
    <p:extLst>
      <p:ext uri="{BB962C8B-B14F-4D97-AF65-F5344CB8AC3E}">
        <p14:creationId xmlns:p14="http://schemas.microsoft.com/office/powerpoint/2010/main" val="1381081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0308F-C31A-7A4D-BFD8-A54C1A78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5E9617-700C-144C-BC9C-0DCAE20939B9}"/>
              </a:ext>
            </a:extLst>
          </p:cNvPr>
          <p:cNvSpPr txBox="1">
            <a:spLocks/>
          </p:cNvSpPr>
          <p:nvPr/>
        </p:nvSpPr>
        <p:spPr>
          <a:xfrm>
            <a:off x="838200" y="-28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CPT - Example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E03076-EEFE-5C4A-9047-7E37CCF5D510}"/>
              </a:ext>
            </a:extLst>
          </p:cNvPr>
          <p:cNvSpPr txBox="1">
            <a:spLocks/>
          </p:cNvSpPr>
          <p:nvPr/>
        </p:nvSpPr>
        <p:spPr>
          <a:xfrm>
            <a:off x="523875" y="1027906"/>
            <a:ext cx="10515600" cy="5491163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274320" rIns="274320" bIns="2743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'public' =&gt; true,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'</a:t>
            </a:r>
            <a:r>
              <a:rPr lang="en-US" sz="1900" dirty="0" err="1"/>
              <a:t>show_in_rest</a:t>
            </a:r>
            <a:r>
              <a:rPr lang="en-US" sz="1900" dirty="0"/>
              <a:t>' =&gt; true,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'rewrite' =&gt; array(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'slug' =&gt; 'about/news',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'</a:t>
            </a:r>
            <a:r>
              <a:rPr lang="en-US" sz="1900" dirty="0" err="1"/>
              <a:t>with_front</a:t>
            </a:r>
            <a:r>
              <a:rPr lang="en-US" sz="1900" dirty="0"/>
              <a:t>' =&gt; false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'supports' =&gt; array(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'title’,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'editor’,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'revisions',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'thumbnail’,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),</a:t>
            </a:r>
          </a:p>
          <a:p>
            <a:pPr marL="0" indent="0">
              <a:spcBef>
                <a:spcPts val="400"/>
              </a:spcBef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466156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4BF957-E135-F541-BB8B-26F083CD633D}"/>
              </a:ext>
            </a:extLst>
          </p:cNvPr>
          <p:cNvSpPr txBox="1">
            <a:spLocks/>
          </p:cNvSpPr>
          <p:nvPr/>
        </p:nvSpPr>
        <p:spPr>
          <a:xfrm>
            <a:off x="838200" y="-287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CPT – Example - Gutenberg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DBA181-605F-8949-9028-AFB34E65988D}"/>
              </a:ext>
            </a:extLst>
          </p:cNvPr>
          <p:cNvSpPr txBox="1">
            <a:spLocks/>
          </p:cNvSpPr>
          <p:nvPr/>
        </p:nvSpPr>
        <p:spPr>
          <a:xfrm>
            <a:off x="523875" y="1027906"/>
            <a:ext cx="10515600" cy="5491163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274320" rIns="274320" bIns="2743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'template' =&gt; array(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array( 'core/paragraph', array(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    'placeholder' =&gt; 'Add News...',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)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array( 'core/heading', array(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    'placeholder' =&gt; 'Add Author...',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)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array( 'core/image', array(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    'align' =&gt; 'left',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)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array( 'core/paragraph', array(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    'placeholder' =&gt; 'Add About Author...',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    )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),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900" dirty="0"/>
              <a:t>        '</a:t>
            </a:r>
            <a:r>
              <a:rPr lang="en-US" sz="1900" dirty="0" err="1"/>
              <a:t>template_lock</a:t>
            </a:r>
            <a:r>
              <a:rPr lang="en-US" sz="1900" dirty="0"/>
              <a:t>' =&gt; 'insert',</a:t>
            </a:r>
          </a:p>
        </p:txBody>
      </p:sp>
    </p:spTree>
    <p:extLst>
      <p:ext uri="{BB962C8B-B14F-4D97-AF65-F5344CB8AC3E}">
        <p14:creationId xmlns:p14="http://schemas.microsoft.com/office/powerpoint/2010/main" val="3685106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22FB-EFCE-D748-BBED-65E45079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News Post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44395-7580-F14B-A4E8-B03B0BE8B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550" y="2077244"/>
            <a:ext cx="2120900" cy="3848100"/>
          </a:xfrm>
        </p:spPr>
      </p:pic>
    </p:spTree>
    <p:extLst>
      <p:ext uri="{BB962C8B-B14F-4D97-AF65-F5344CB8AC3E}">
        <p14:creationId xmlns:p14="http://schemas.microsoft.com/office/powerpoint/2010/main" val="423304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230F-3A6A-6A43-A0A0-EFD1B776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Wordpress</a:t>
            </a:r>
            <a:r>
              <a:rPr lang="en-US" dirty="0"/>
              <a:t> Plugin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76CB-5015-1F42-994C-4B6B6B91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55,501</a:t>
            </a:r>
          </a:p>
          <a:p>
            <a:r>
              <a:rPr lang="en-US" dirty="0"/>
              <a:t>Star Rating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Supported </a:t>
            </a:r>
            <a:r>
              <a:rPr lang="en-US" dirty="0" err="1"/>
              <a:t>Verisons</a:t>
            </a:r>
            <a:endParaRPr lang="en-US" dirty="0"/>
          </a:p>
          <a:p>
            <a:r>
              <a:rPr lang="en-US" dirty="0"/>
              <a:t>Last updated</a:t>
            </a:r>
          </a:p>
          <a:p>
            <a:r>
              <a:rPr lang="en-US" dirty="0"/>
              <a:t>Active installs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27923-4999-0141-9197-6BD25937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96" y="1690688"/>
            <a:ext cx="7343384" cy="41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6E5E7-9779-7F47-86E3-40F7B263A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09" y="804862"/>
            <a:ext cx="11239981" cy="5248275"/>
          </a:xfrm>
        </p:spPr>
      </p:pic>
    </p:spTree>
    <p:extLst>
      <p:ext uri="{BB962C8B-B14F-4D97-AF65-F5344CB8AC3E}">
        <p14:creationId xmlns:p14="http://schemas.microsoft.com/office/powerpoint/2010/main" val="1345408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79233-09DC-3043-896E-11374FDF4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758" y="819150"/>
            <a:ext cx="10160484" cy="5219700"/>
          </a:xfrm>
        </p:spPr>
      </p:pic>
    </p:spTree>
    <p:extLst>
      <p:ext uri="{BB962C8B-B14F-4D97-AF65-F5344CB8AC3E}">
        <p14:creationId xmlns:p14="http://schemas.microsoft.com/office/powerpoint/2010/main" val="103303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D169-9336-584F-A9F7-7A72A22F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Getting into the </a:t>
            </a:r>
            <a:r>
              <a:rPr lang="en-US" dirty="0" err="1"/>
              <a:t>Wordpress</a:t>
            </a:r>
            <a:r>
              <a:rPr lang="en-US" dirty="0"/>
              <a:t>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D6BC6-AFCF-7248-8D84-613F27811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 basic stats regarding how many people are downloading and when</a:t>
            </a:r>
          </a:p>
          <a:p>
            <a:r>
              <a:rPr lang="en-US" dirty="0"/>
              <a:t>Provide a centralized location for users to leave comments and feedback</a:t>
            </a:r>
          </a:p>
          <a:p>
            <a:r>
              <a:rPr lang="en-US" dirty="0"/>
              <a:t>Get your plugin rated against the many other hosted WordPress plugins</a:t>
            </a:r>
          </a:p>
          <a:p>
            <a:r>
              <a:rPr lang="en-US" dirty="0"/>
              <a:t>And of course, give your plugin greater exposure to the WP community</a:t>
            </a:r>
          </a:p>
        </p:txBody>
      </p:sp>
    </p:spTree>
    <p:extLst>
      <p:ext uri="{BB962C8B-B14F-4D97-AF65-F5344CB8AC3E}">
        <p14:creationId xmlns:p14="http://schemas.microsoft.com/office/powerpoint/2010/main" val="23014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3384-EBBD-6E41-8F49-8FCB5C32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 to add to WP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06FC-CF57-4D4F-AE04-4F1E12906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and prepare your plugin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the plugin readme.txt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 up for access to the Subversion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Wait for approval and SVN access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Subversion to upload your plugin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Wait a few minutes for the system to add your plugin to the Plugin Directory</a:t>
            </a:r>
          </a:p>
        </p:txBody>
      </p:sp>
    </p:spTree>
    <p:extLst>
      <p:ext uri="{BB962C8B-B14F-4D97-AF65-F5344CB8AC3E}">
        <p14:creationId xmlns:p14="http://schemas.microsoft.com/office/powerpoint/2010/main" val="2235942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1AE3-9D13-6B4A-9ADF-73A67EC8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Readme.txt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BE99E-1EB7-314C-A8FD-391894E39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Plugin Name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Installation</a:t>
            </a:r>
          </a:p>
          <a:p>
            <a:r>
              <a:rPr lang="en-US" dirty="0" err="1"/>
              <a:t>Faq</a:t>
            </a:r>
            <a:endParaRPr lang="en-US" dirty="0"/>
          </a:p>
          <a:p>
            <a:r>
              <a:rPr lang="en-US" dirty="0"/>
              <a:t>Screenshots</a:t>
            </a:r>
          </a:p>
          <a:p>
            <a:r>
              <a:rPr lang="en-US" dirty="0"/>
              <a:t>Other Notes</a:t>
            </a:r>
          </a:p>
          <a:p>
            <a:r>
              <a:rPr lang="en-US" dirty="0"/>
              <a:t>Changelog</a:t>
            </a:r>
          </a:p>
          <a:p>
            <a:r>
              <a:rPr lang="en-US" dirty="0"/>
              <a:t>Stats</a:t>
            </a:r>
          </a:p>
          <a:p>
            <a:r>
              <a:rPr lang="en-US" dirty="0"/>
              <a:t>Admin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57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29BA-130D-C345-8A6E-25BF8F18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Readme.txt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67E78-A6D9-134A-BE20-CFB56946C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558641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=== Plugin Name === </a:t>
            </a:r>
          </a:p>
          <a:p>
            <a:pPr marL="0" indent="0">
              <a:buNone/>
            </a:pPr>
            <a:r>
              <a:rPr lang="en-US" dirty="0"/>
              <a:t>Contributors: (plugin contributors) </a:t>
            </a:r>
          </a:p>
          <a:p>
            <a:pPr marL="0" indent="0">
              <a:buNone/>
            </a:pPr>
            <a:r>
              <a:rPr lang="en-US" dirty="0"/>
              <a:t>Plugin Name: (name of your plugin) </a:t>
            </a:r>
          </a:p>
          <a:p>
            <a:pPr marL="0" indent="0">
              <a:buNone/>
            </a:pPr>
            <a:r>
              <a:rPr lang="en-US" dirty="0"/>
              <a:t>Plugin URI: (web page for plugin) </a:t>
            </a:r>
          </a:p>
          <a:p>
            <a:pPr marL="0" indent="0">
              <a:buNone/>
            </a:pPr>
            <a:r>
              <a:rPr lang="en-US" dirty="0"/>
              <a:t>Tags: (tags for the plugin) </a:t>
            </a:r>
          </a:p>
          <a:p>
            <a:pPr marL="0" indent="0">
              <a:buNone/>
            </a:pPr>
            <a:r>
              <a:rPr lang="en-US" dirty="0"/>
              <a:t>Author URI: (plugin authors site) </a:t>
            </a:r>
          </a:p>
          <a:p>
            <a:pPr marL="0" indent="0">
              <a:buNone/>
            </a:pPr>
            <a:r>
              <a:rPr lang="en-US" dirty="0"/>
              <a:t>Author: (the plugin's author) </a:t>
            </a:r>
          </a:p>
          <a:p>
            <a:pPr marL="0" indent="0">
              <a:buNone/>
            </a:pPr>
            <a:r>
              <a:rPr lang="en-US" dirty="0"/>
              <a:t>Donate link: (a link for donating) </a:t>
            </a:r>
          </a:p>
          <a:p>
            <a:pPr marL="0" indent="0">
              <a:buNone/>
            </a:pPr>
            <a:r>
              <a:rPr lang="en-US" dirty="0"/>
              <a:t>Requires at least: (minimum required WP) </a:t>
            </a:r>
          </a:p>
          <a:p>
            <a:pPr marL="0" indent="0">
              <a:buNone/>
            </a:pPr>
            <a:r>
              <a:rPr lang="en-US" dirty="0"/>
              <a:t>Tested up to: (tested WP up to </a:t>
            </a:r>
            <a:r>
              <a:rPr lang="en-US" dirty="0" err="1"/>
              <a:t>ver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Stable tag: (plugin's stable </a:t>
            </a:r>
            <a:r>
              <a:rPr lang="en-US" dirty="0" err="1"/>
              <a:t>ver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Version: (plugins current </a:t>
            </a:r>
            <a:r>
              <a:rPr lang="en-US" dirty="0" err="1"/>
              <a:t>ver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== Description ==</a:t>
            </a:r>
          </a:p>
          <a:p>
            <a:pPr marL="0" indent="0">
              <a:buNone/>
            </a:pPr>
            <a:r>
              <a:rPr lang="en-US" dirty="0"/>
              <a:t>== Installation ==</a:t>
            </a:r>
          </a:p>
        </p:txBody>
      </p:sp>
    </p:spTree>
    <p:extLst>
      <p:ext uri="{BB962C8B-B14F-4D97-AF65-F5344CB8AC3E}">
        <p14:creationId xmlns:p14="http://schemas.microsoft.com/office/powerpoint/2010/main" val="3650823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DD91-3C12-9C4C-ADE1-55AD0DAC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D55DE-B71A-BF46-A4A7-4C999EE13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9157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https://codex.wordpress.org/Writing_a_Plugin</a:t>
            </a:r>
            <a:endParaRPr lang="en-US" dirty="0"/>
          </a:p>
          <a:p>
            <a:r>
              <a:rPr lang="en-US" dirty="0">
                <a:hlinkClick r:id="rId4"/>
              </a:rPr>
              <a:t>https://codex.wordpress.org/Plugin_API/Action_Reference</a:t>
            </a:r>
            <a:r>
              <a:rPr lang="en-US" dirty="0"/>
              <a:t> - Actions List</a:t>
            </a:r>
          </a:p>
          <a:p>
            <a:r>
              <a:rPr lang="en-US" dirty="0">
                <a:hlinkClick r:id="rId5"/>
              </a:rPr>
              <a:t>https://adambrown.info/p/wp_hooks/hook</a:t>
            </a:r>
            <a:r>
              <a:rPr lang="en-US" dirty="0"/>
              <a:t> - All Hooks list</a:t>
            </a:r>
          </a:p>
          <a:p>
            <a:r>
              <a:rPr lang="en-US" dirty="0">
                <a:hlinkClick r:id="rId6"/>
              </a:rPr>
              <a:t>http://php.net/manual/en/function.version-compare.php</a:t>
            </a:r>
            <a:r>
              <a:rPr lang="en-US" dirty="0"/>
              <a:t> - PHP version compare </a:t>
            </a:r>
          </a:p>
          <a:p>
            <a:r>
              <a:rPr lang="en-US" dirty="0">
                <a:hlinkClick r:id="rId7"/>
              </a:rPr>
              <a:t>https://developer.wordpress.org/plugins/settings/custom-settings-page/</a:t>
            </a:r>
            <a:r>
              <a:rPr lang="en-US" dirty="0"/>
              <a:t> - setting page</a:t>
            </a:r>
          </a:p>
          <a:p>
            <a:r>
              <a:rPr lang="en-US" dirty="0">
                <a:hlinkClick r:id="rId8"/>
              </a:rPr>
              <a:t>https://stackoverflow.com/questions/1636350/how-to-identify-a-given-string-is-hex-color-format</a:t>
            </a:r>
            <a:r>
              <a:rPr lang="en-US" dirty="0"/>
              <a:t> - Regex for Hex Color</a:t>
            </a:r>
          </a:p>
        </p:txBody>
      </p:sp>
    </p:spTree>
    <p:extLst>
      <p:ext uri="{BB962C8B-B14F-4D97-AF65-F5344CB8AC3E}">
        <p14:creationId xmlns:p14="http://schemas.microsoft.com/office/powerpoint/2010/main" val="3570322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04C2E4-84D4-CE40-A0DD-0E280E659CB3}"/>
              </a:ext>
            </a:extLst>
          </p:cNvPr>
          <p:cNvSpPr/>
          <p:nvPr/>
        </p:nvSpPr>
        <p:spPr>
          <a:xfrm>
            <a:off x="4394200" y="2946400"/>
            <a:ext cx="3187700" cy="9779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0C51B-0133-064F-802C-9760A516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70277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2A3-EF64-294E-B3BA-9BF0FE5A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for your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2653-2D35-604A-90F4-9738D740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271" y="1658144"/>
            <a:ext cx="4722282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CAEE8-84CF-E948-AB2B-D607EB5AD64D}"/>
              </a:ext>
            </a:extLst>
          </p:cNvPr>
          <p:cNvSpPr txBox="1"/>
          <p:nvPr/>
        </p:nvSpPr>
        <p:spPr>
          <a:xfrm>
            <a:off x="4519557" y="5593151"/>
            <a:ext cx="3149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Daniel Greig</a:t>
            </a:r>
          </a:p>
          <a:p>
            <a:pPr algn="ctr"/>
            <a:r>
              <a:rPr lang="en-US" dirty="0" err="1"/>
              <a:t>greig@earthlinginteractive.com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3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E70C-5F9A-194D-8BCB-0C66C6DD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Follow long at home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BAFC5-D153-7248-800C-20237393D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galieth</a:t>
            </a:r>
            <a:r>
              <a:rPr lang="en-US" dirty="0"/>
              <a:t>/</a:t>
            </a:r>
            <a:r>
              <a:rPr lang="en-US" dirty="0" err="1"/>
              <a:t>madisonphp-gutenberg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1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F3B9-6E5F-144A-AF4B-9FC96654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 File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D737C3-DE76-E040-8E46-BFD7709F4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&lt;?</a:t>
            </a:r>
            <a:r>
              <a:rPr lang="en-US" dirty="0" err="1"/>
              <a:t>php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/**</a:t>
            </a:r>
          </a:p>
          <a:p>
            <a:pPr marL="0" indent="0">
              <a:buNone/>
            </a:pPr>
            <a:r>
              <a:rPr lang="en-US" dirty="0"/>
              <a:t>* Plugin Name: </a:t>
            </a:r>
            <a:r>
              <a:rPr lang="en-US" dirty="0" err="1"/>
              <a:t>Madisonphp</a:t>
            </a:r>
            <a:r>
              <a:rPr lang="en-US" dirty="0"/>
              <a:t> - Gutenberg </a:t>
            </a:r>
          </a:p>
          <a:p>
            <a:pPr marL="0" indent="0">
              <a:buNone/>
            </a:pPr>
            <a:r>
              <a:rPr lang="en-US" dirty="0"/>
              <a:t>* Plugin URI: https://</a:t>
            </a:r>
            <a:r>
              <a:rPr lang="en-US" dirty="0" err="1"/>
              <a:t>earthilnginteractive.com</a:t>
            </a:r>
            <a:r>
              <a:rPr lang="en-US" dirty="0"/>
              <a:t>/</a:t>
            </a:r>
            <a:r>
              <a:rPr lang="en-US" dirty="0" err="1"/>
              <a:t>madisonphp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Description: A plugin that adjusts how </a:t>
            </a:r>
            <a:r>
              <a:rPr lang="en-US" dirty="0" err="1"/>
              <a:t>gutenberg</a:t>
            </a:r>
            <a:r>
              <a:rPr lang="en-US" dirty="0"/>
              <a:t> acts on our site.</a:t>
            </a:r>
          </a:p>
          <a:p>
            <a:pPr marL="0" indent="0">
              <a:buNone/>
            </a:pPr>
            <a:r>
              <a:rPr lang="en-US" dirty="0"/>
              <a:t>* Version: 1.0</a:t>
            </a:r>
          </a:p>
          <a:p>
            <a:pPr marL="0" indent="0">
              <a:buNone/>
            </a:pPr>
            <a:r>
              <a:rPr lang="en-US" dirty="0"/>
              <a:t>* Author: Earthling Interactive</a:t>
            </a:r>
          </a:p>
          <a:p>
            <a:pPr marL="0" indent="0">
              <a:buNone/>
            </a:pPr>
            <a:r>
              <a:rPr lang="en-US" dirty="0"/>
              <a:t>* Author URI: https://</a:t>
            </a:r>
            <a:r>
              <a:rPr lang="en-US" dirty="0" err="1"/>
              <a:t>earthlinginteractive.com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 License: </a:t>
            </a:r>
            <a:r>
              <a:rPr lang="en-US" dirty="0">
                <a:hlinkClick r:id="rId2"/>
              </a:rPr>
              <a:t>http://www.gnu.org/licenses/old-licenses/gpl-2.0.html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7146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EA7B8-790A-C847-8D42-3F3570A4F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885" y="2728000"/>
            <a:ext cx="11110161" cy="13650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BAA14-A9EB-3E4C-B74E-68E1C288FE2A}"/>
              </a:ext>
            </a:extLst>
          </p:cNvPr>
          <p:cNvSpPr txBox="1"/>
          <p:nvPr/>
        </p:nvSpPr>
        <p:spPr>
          <a:xfrm>
            <a:off x="1952068" y="1285682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Plugin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6FEB9-1480-A24D-B842-B46D996A7A69}"/>
              </a:ext>
            </a:extLst>
          </p:cNvPr>
          <p:cNvSpPr txBox="1"/>
          <p:nvPr/>
        </p:nvSpPr>
        <p:spPr>
          <a:xfrm>
            <a:off x="9352234" y="480881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Plugin Uri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00594-A20C-D84A-8D31-521630DE0727}"/>
              </a:ext>
            </a:extLst>
          </p:cNvPr>
          <p:cNvSpPr txBox="1"/>
          <p:nvPr/>
        </p:nvSpPr>
        <p:spPr>
          <a:xfrm>
            <a:off x="7194769" y="1285682"/>
            <a:ext cx="12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B91D3-8C23-5244-A047-A1F45EE280FF}"/>
              </a:ext>
            </a:extLst>
          </p:cNvPr>
          <p:cNvSpPr txBox="1"/>
          <p:nvPr/>
        </p:nvSpPr>
        <p:spPr>
          <a:xfrm>
            <a:off x="5613773" y="4783410"/>
            <a:ext cx="8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95202-66BC-9A4A-ACD4-32304148A3CC}"/>
              </a:ext>
            </a:extLst>
          </p:cNvPr>
          <p:cNvSpPr txBox="1"/>
          <p:nvPr/>
        </p:nvSpPr>
        <p:spPr>
          <a:xfrm>
            <a:off x="7062856" y="482151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196A6-5A5C-5843-A129-30A7F0E707BB}"/>
              </a:ext>
            </a:extLst>
          </p:cNvPr>
          <p:cNvSpPr txBox="1"/>
          <p:nvPr/>
        </p:nvSpPr>
        <p:spPr>
          <a:xfrm>
            <a:off x="7062856" y="520298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 URI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7604000-539C-4941-AAA4-DEF9C01F32CD}"/>
              </a:ext>
            </a:extLst>
          </p:cNvPr>
          <p:cNvSpPr/>
          <p:nvPr/>
        </p:nvSpPr>
        <p:spPr>
          <a:xfrm rot="10800000">
            <a:off x="5897040" y="3846443"/>
            <a:ext cx="198960" cy="96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95FB530-4A91-FA46-8530-39A7FAE1395A}"/>
              </a:ext>
            </a:extLst>
          </p:cNvPr>
          <p:cNvSpPr/>
          <p:nvPr/>
        </p:nvSpPr>
        <p:spPr>
          <a:xfrm rot="10800000">
            <a:off x="7803671" y="3859143"/>
            <a:ext cx="198960" cy="96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CF295F8-6180-C34E-ABD7-21312675C5EC}"/>
              </a:ext>
            </a:extLst>
          </p:cNvPr>
          <p:cNvSpPr/>
          <p:nvPr/>
        </p:nvSpPr>
        <p:spPr>
          <a:xfrm rot="10800000">
            <a:off x="9800340" y="3846131"/>
            <a:ext cx="198960" cy="96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8CA8E785-52B6-BB40-874F-B08159307E79}"/>
              </a:ext>
            </a:extLst>
          </p:cNvPr>
          <p:cNvSpPr/>
          <p:nvPr/>
        </p:nvSpPr>
        <p:spPr>
          <a:xfrm>
            <a:off x="7708981" y="1681245"/>
            <a:ext cx="198960" cy="96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4FB4C9F2-C3BC-8841-B2D8-9EAEF586971B}"/>
              </a:ext>
            </a:extLst>
          </p:cNvPr>
          <p:cNvSpPr/>
          <p:nvPr/>
        </p:nvSpPr>
        <p:spPr>
          <a:xfrm>
            <a:off x="2539635" y="1710323"/>
            <a:ext cx="198960" cy="96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2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8612</TotalTime>
  <Words>3338</Words>
  <Application>Microsoft Macintosh PowerPoint</Application>
  <PresentationFormat>Widescreen</PresentationFormat>
  <Paragraphs>655</Paragraphs>
  <Slides>68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Plugin’s what are they good for?</vt:lpstr>
      <vt:lpstr>Daniel Greig </vt:lpstr>
      <vt:lpstr>Wordpress</vt:lpstr>
      <vt:lpstr>Plugin?</vt:lpstr>
      <vt:lpstr>Plugins</vt:lpstr>
      <vt:lpstr>Wordpress Plugin Directory</vt:lpstr>
      <vt:lpstr>Follow long at home </vt:lpstr>
      <vt:lpstr>Plugin File Structure</vt:lpstr>
      <vt:lpstr>PowerPoint Presentation</vt:lpstr>
      <vt:lpstr>Additional Headers</vt:lpstr>
      <vt:lpstr>Header Gotchas</vt:lpstr>
      <vt:lpstr>Hooking into Wordpress</vt:lpstr>
      <vt:lpstr>Actions</vt:lpstr>
      <vt:lpstr>Action Functions</vt:lpstr>
      <vt:lpstr>Do Action</vt:lpstr>
      <vt:lpstr>Filters</vt:lpstr>
      <vt:lpstr>Activate/Deactivate</vt:lpstr>
      <vt:lpstr>Gutenberg - Colors</vt:lpstr>
      <vt:lpstr>Remove Custom Color</vt:lpstr>
      <vt:lpstr>Result</vt:lpstr>
      <vt:lpstr>Custom Color Palette</vt:lpstr>
      <vt:lpstr>Results</vt:lpstr>
      <vt:lpstr>CSS</vt:lpstr>
      <vt:lpstr>CSS in Action</vt:lpstr>
      <vt:lpstr>Options page</vt:lpstr>
      <vt:lpstr>Options - Submenu</vt:lpstr>
      <vt:lpstr>Options – Display function</vt:lpstr>
      <vt:lpstr>Options - Adding</vt:lpstr>
      <vt:lpstr>Options - Adding</vt:lpstr>
      <vt:lpstr>Options - Adding</vt:lpstr>
      <vt:lpstr>Options – Section Callback function</vt:lpstr>
      <vt:lpstr>Options – Section Callback function</vt:lpstr>
      <vt:lpstr>Options – Adjust Display</vt:lpstr>
      <vt:lpstr>Options</vt:lpstr>
      <vt:lpstr>Options – Validation/Sanitize</vt:lpstr>
      <vt:lpstr>Options – Validate function</vt:lpstr>
      <vt:lpstr>Options - Submited Args</vt:lpstr>
      <vt:lpstr>Options Sanitize</vt:lpstr>
      <vt:lpstr>Add Setting Error</vt:lpstr>
      <vt:lpstr>Options – Bad value</vt:lpstr>
      <vt:lpstr>Options  - Error</vt:lpstr>
      <vt:lpstr>Custom Colors to CSS</vt:lpstr>
      <vt:lpstr>Custom Color CSS output</vt:lpstr>
      <vt:lpstr>Options – Adding custom to Palette</vt:lpstr>
      <vt:lpstr>PowerPoint Presentation</vt:lpstr>
      <vt:lpstr>PowerPoint Presentation</vt:lpstr>
      <vt:lpstr>Options - Results</vt:lpstr>
      <vt:lpstr>No Options filled out</vt:lpstr>
      <vt:lpstr>Options – Another page?</vt:lpstr>
      <vt:lpstr>Demo – Additionial Options Page</vt:lpstr>
      <vt:lpstr>Javascript</vt:lpstr>
      <vt:lpstr>Custom Post Types</vt:lpstr>
      <vt:lpstr>CPT - Args</vt:lpstr>
      <vt:lpstr>CPT – Args </vt:lpstr>
      <vt:lpstr>CPT - Args</vt:lpstr>
      <vt:lpstr>CPT - Example</vt:lpstr>
      <vt:lpstr>PowerPoint Presentation</vt:lpstr>
      <vt:lpstr>PowerPoint Presentation</vt:lpstr>
      <vt:lpstr>News Post type</vt:lpstr>
      <vt:lpstr>PowerPoint Presentation</vt:lpstr>
      <vt:lpstr>PowerPoint Presentation</vt:lpstr>
      <vt:lpstr>Getting into the Wordpress Directory</vt:lpstr>
      <vt:lpstr>Steps to add to WP directory</vt:lpstr>
      <vt:lpstr>Readme.txt</vt:lpstr>
      <vt:lpstr>Readme.txt </vt:lpstr>
      <vt:lpstr>Helpful links</vt:lpstr>
      <vt:lpstr>Questions?</vt:lpstr>
      <vt:lpstr>Thanks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Plugin’s what are they good for?</dc:title>
  <dc:creator>Microsoft Office User</dc:creator>
  <cp:lastModifiedBy>Microsoft Office User</cp:lastModifiedBy>
  <cp:revision>79</cp:revision>
  <dcterms:created xsi:type="dcterms:W3CDTF">2018-10-26T20:18:55Z</dcterms:created>
  <dcterms:modified xsi:type="dcterms:W3CDTF">2018-11-03T18:19:09Z</dcterms:modified>
</cp:coreProperties>
</file>